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84" r:id="rId2"/>
    <p:sldId id="289" r:id="rId3"/>
    <p:sldId id="290" r:id="rId4"/>
    <p:sldId id="257" r:id="rId5"/>
    <p:sldId id="258" r:id="rId6"/>
    <p:sldId id="259" r:id="rId7"/>
    <p:sldId id="262" r:id="rId8"/>
    <p:sldId id="260" r:id="rId9"/>
    <p:sldId id="263" r:id="rId10"/>
    <p:sldId id="261" r:id="rId11"/>
    <p:sldId id="264" r:id="rId12"/>
    <p:sldId id="266" r:id="rId13"/>
    <p:sldId id="267" r:id="rId14"/>
    <p:sldId id="291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5" r:id="rId25"/>
    <p:sldId id="277" r:id="rId26"/>
    <p:sldId id="278" r:id="rId27"/>
    <p:sldId id="279" r:id="rId28"/>
    <p:sldId id="280" r:id="rId29"/>
    <p:sldId id="281" r:id="rId30"/>
    <p:sldId id="282" r:id="rId31"/>
    <p:sldId id="286" r:id="rId32"/>
    <p:sldId id="283" r:id="rId33"/>
    <p:sldId id="288" r:id="rId34"/>
    <p:sldId id="389" r:id="rId35"/>
    <p:sldId id="292" r:id="rId36"/>
    <p:sldId id="293" r:id="rId37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702632-2CAD-A04B-9554-433D2AD2538C}" v="2" dt="2021-05-21T13:35:32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3"/>
    <p:restoredTop sz="78451"/>
  </p:normalViewPr>
  <p:slideViewPr>
    <p:cSldViewPr snapToGrid="0" snapToObjects="1">
      <p:cViewPr varScale="1">
        <p:scale>
          <a:sx n="91" d="100"/>
          <a:sy n="91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Bompaire" userId="82fe3a89-7962-4206-8c1d-a12af8ab064d" providerId="ADAL" clId="{F3702632-2CAD-A04B-9554-433D2AD2538C}"/>
    <pc:docChg chg="custSel modSld">
      <pc:chgData name="Martin Bompaire" userId="82fe3a89-7962-4206-8c1d-a12af8ab064d" providerId="ADAL" clId="{F3702632-2CAD-A04B-9554-433D2AD2538C}" dt="2021-05-21T13:35:38.675" v="116" actId="27636"/>
      <pc:docMkLst>
        <pc:docMk/>
      </pc:docMkLst>
      <pc:sldChg chg="modNotesTx">
        <pc:chgData name="Martin Bompaire" userId="82fe3a89-7962-4206-8c1d-a12af8ab064d" providerId="ADAL" clId="{F3702632-2CAD-A04B-9554-433D2AD2538C}" dt="2021-05-21T11:42:14.038" v="58" actId="20577"/>
        <pc:sldMkLst>
          <pc:docMk/>
          <pc:sldMk cId="3378161207" sldId="257"/>
        </pc:sldMkLst>
      </pc:sldChg>
      <pc:sldChg chg="modNotesTx">
        <pc:chgData name="Martin Bompaire" userId="82fe3a89-7962-4206-8c1d-a12af8ab064d" providerId="ADAL" clId="{F3702632-2CAD-A04B-9554-433D2AD2538C}" dt="2021-05-21T11:45:32.429" v="112" actId="20577"/>
        <pc:sldMkLst>
          <pc:docMk/>
          <pc:sldMk cId="2926578334" sldId="259"/>
        </pc:sldMkLst>
      </pc:sldChg>
      <pc:sldChg chg="modSp mod">
        <pc:chgData name="Martin Bompaire" userId="82fe3a89-7962-4206-8c1d-a12af8ab064d" providerId="ADAL" clId="{F3702632-2CAD-A04B-9554-433D2AD2538C}" dt="2021-05-21T13:35:38.675" v="116" actId="27636"/>
        <pc:sldMkLst>
          <pc:docMk/>
          <pc:sldMk cId="2443556404" sldId="273"/>
        </pc:sldMkLst>
        <pc:spChg chg="mod">
          <ac:chgData name="Martin Bompaire" userId="82fe3a89-7962-4206-8c1d-a12af8ab064d" providerId="ADAL" clId="{F3702632-2CAD-A04B-9554-433D2AD2538C}" dt="2021-05-21T13:35:38.675" v="116" actId="27636"/>
          <ac:spMkLst>
            <pc:docMk/>
            <pc:sldMk cId="2443556404" sldId="273"/>
            <ac:spMk id="3" creationId="{3D8E02F9-252D-5F44-B91A-69C7FF003B99}"/>
          </ac:spMkLst>
        </pc:spChg>
      </pc:sldChg>
      <pc:sldChg chg="modSp">
        <pc:chgData name="Martin Bompaire" userId="82fe3a89-7962-4206-8c1d-a12af8ab064d" providerId="ADAL" clId="{F3702632-2CAD-A04B-9554-433D2AD2538C}" dt="2021-05-21T13:35:32.686" v="114" actId="20577"/>
        <pc:sldMkLst>
          <pc:docMk/>
          <pc:sldMk cId="3788332535" sldId="285"/>
        </pc:sldMkLst>
        <pc:spChg chg="mod">
          <ac:chgData name="Martin Bompaire" userId="82fe3a89-7962-4206-8c1d-a12af8ab064d" providerId="ADAL" clId="{F3702632-2CAD-A04B-9554-433D2AD2538C}" dt="2021-05-21T13:35:32.686" v="114" actId="20577"/>
          <ac:spMkLst>
            <pc:docMk/>
            <pc:sldMk cId="3788332535" sldId="285"/>
            <ac:spMk id="3" creationId="{3D8E02F9-252D-5F44-B91A-69C7FF003B99}"/>
          </ac:spMkLst>
        </pc:spChg>
      </pc:sldChg>
      <pc:sldChg chg="modNotesTx">
        <pc:chgData name="Martin Bompaire" userId="82fe3a89-7962-4206-8c1d-a12af8ab064d" providerId="ADAL" clId="{F3702632-2CAD-A04B-9554-433D2AD2538C}" dt="2021-05-21T10:04:50.836" v="0" actId="20577"/>
        <pc:sldMkLst>
          <pc:docMk/>
          <pc:sldMk cId="4240074414" sldId="292"/>
        </pc:sldMkLst>
      </pc:sldChg>
      <pc:sldChg chg="modNotesTx">
        <pc:chgData name="Martin Bompaire" userId="82fe3a89-7962-4206-8c1d-a12af8ab064d" providerId="ADAL" clId="{F3702632-2CAD-A04B-9554-433D2AD2538C}" dt="2021-05-21T10:04:52.667" v="1" actId="20577"/>
        <pc:sldMkLst>
          <pc:docMk/>
          <pc:sldMk cId="3841428350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CC57D-6C62-7E4D-AB7E-2344FE9A9BB2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9B8A6-E54B-3C41-9E73-DB7D013A89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0281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Pourquoi systemes de recommendation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12684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3 SVD indépendantees, peu probable en pratique. Mais le moins d’interdépendance, le meilleur</a:t>
            </a:r>
          </a:p>
          <a:p>
            <a:r>
              <a:rPr lang="en-FR" dirty="0"/>
              <a:t>On voit que c’est pas idéal à distribuer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62309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Meillleur distribution</a:t>
            </a:r>
          </a:p>
          <a:p>
            <a:r>
              <a:rPr lang="en-FR" dirty="0"/>
              <a:t>Garanties de convergence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893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FR" dirty="0"/>
              <a:t>, embedding de l’utilisateur comme une fonction de V et des ratings de cet utilisateur.</a:t>
            </a:r>
          </a:p>
          <a:p>
            <a:r>
              <a:rPr lang="en-FR" dirty="0"/>
              <a:t>Si on fixe la manière de représeenter lls films alors pour chaque utilisateur on peut trouver de manière indépendante l’embedding optimal</a:t>
            </a:r>
          </a:p>
          <a:p>
            <a:endParaRPr lang="en-FR" dirty="0"/>
          </a:p>
          <a:p>
            <a:r>
              <a:rPr lang="en-FR" dirty="0"/>
              <a:t>Pareil pour les film v_j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57698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Chaque worker met à jours ses users et ses films.</a:t>
            </a:r>
          </a:p>
          <a:p>
            <a:r>
              <a:rPr lang="en-FR" dirty="0"/>
              <a:t>Pas besoin d’indépendance comme tout à l’heure</a:t>
            </a:r>
          </a:p>
          <a:p>
            <a:endParaRPr lang="en-FR" dirty="0"/>
          </a:p>
          <a:p>
            <a:r>
              <a:rPr lang="en-FR" dirty="0">
                <a:sym typeface="Wingdings" pitchFamily="2" charset="2"/>
              </a:rPr>
              <a:t> Parallélisation parfaite et “peu” de syncronisations</a:t>
            </a: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08429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Deuxieme partie du cours,</a:t>
            </a:r>
          </a:p>
          <a:p>
            <a:r>
              <a:rPr lang="en-FR" dirty="0"/>
              <a:t>Avant : ratings, matrices sparses</a:t>
            </a:r>
          </a:p>
          <a:p>
            <a:r>
              <a:rPr lang="en-FR" dirty="0"/>
              <a:t>Maintenant : co-count, matrices denses</a:t>
            </a:r>
          </a:p>
          <a:p>
            <a:endParaRPr lang="en-FR" dirty="0"/>
          </a:p>
          <a:p>
            <a:r>
              <a:rPr lang="en-FR" dirty="0"/>
              <a:t>Intérêt ? Comment faire si un nouvel utilisateur arrive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08256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FR" dirty="0"/>
              <a:t>(x,y)/p(x)p(y) = p(x|y)/p(x) = p(y|x)p(y)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10255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Truncated : comme dans la MF quand on cherchait u, v in R n x k</a:t>
            </a:r>
          </a:p>
          <a:p>
            <a:endParaRPr lang="en-FR" dirty="0"/>
          </a:p>
          <a:p>
            <a:r>
              <a:rPr lang="en-FR" dirty="0"/>
              <a:t>Pas compatible avec les valeurs manquantes (mais là item item)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12776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84518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11701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Un peu magique mais très efficace.</a:t>
            </a:r>
          </a:p>
          <a:p>
            <a:r>
              <a:rPr lang="en-FR" dirty="0"/>
              <a:t>Accrochez-vous</a:t>
            </a:r>
          </a:p>
          <a:p>
            <a:endParaRPr lang="en-FR" dirty="0"/>
          </a:p>
          <a:p>
            <a:r>
              <a:rPr lang="en-FR" dirty="0"/>
              <a:t>Si Q base orthonormale de l’image de A alors égalité (rotation et son inverse sur la base de l’image de 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5598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Chez Criteo, comment choisir parmi les 500.000 produits de la Redoute les 6 à mettre dans la bannière publicitaire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82110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Step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52566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If step 1 is ok, factorizing B and it’s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06055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Il reste la step </a:t>
            </a:r>
            <a:r>
              <a:rPr lang="en-FR"/>
              <a:t>1.</a:t>
            </a:r>
          </a:p>
          <a:p>
            <a:endParaRPr lang="en-FR"/>
          </a:p>
          <a:p>
            <a:r>
              <a:rPr lang="en-FR"/>
              <a:t>On formalise A \approx QQ*A</a:t>
            </a: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5650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Comment trouver Q ? Step 1.</a:t>
            </a:r>
          </a:p>
          <a:p>
            <a:endParaRPr lang="en-FR" dirty="0"/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35605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On a trouvé une base othornormale de l’image de A</a:t>
            </a:r>
          </a:p>
          <a:p>
            <a:endParaRPr lang="en-FR" dirty="0"/>
          </a:p>
          <a:p>
            <a:r>
              <a:rPr lang="en-FR" dirty="0"/>
              <a:t>Important qu’ils soit linéairement indépendants &lt;-&gt; ils seront orthogonaux entr</a:t>
            </a:r>
            <a:r>
              <a:rPr lang="en-US" dirty="0"/>
              <a:t>e</a:t>
            </a:r>
            <a:r>
              <a:rPr lang="en-FR" dirty="0"/>
              <a:t> eux. Bon moyen de retrouver toute l’image de 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5195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Code scala, dépasse les limites de ce qu’on peut faire en pyspark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0054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2C6EE-8FF0-41EB-8451-E15AADA4821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082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05561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36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0274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dirty="0"/>
              <a:t>Une technique très répandue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R" dirty="0"/>
              <a:t>pas besoin de features (mais on y reviendra)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28595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554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deux types de feedback</a:t>
            </a:r>
          </a:p>
          <a:p>
            <a:r>
              <a:rPr lang="en-FR" dirty="0"/>
              <a:t>Biais de sélection ?</a:t>
            </a:r>
          </a:p>
          <a:p>
            <a:endParaRPr lang="en-FR" dirty="0"/>
          </a:p>
          <a:p>
            <a:r>
              <a:rPr lang="en-FR" dirty="0"/>
              <a:t>Reading : comment fonctionne netflix</a:t>
            </a:r>
          </a:p>
          <a:p>
            <a:r>
              <a:rPr lang="en-FR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10694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58036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6070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Funk SVD (after Simon Funk) winner of the netflix prize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71429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Point selle : pas simple à optimiser (comme pour les NN)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9B8A6-E54B-3C41-9E73-DB7D013A8976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6811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48CB-249D-794D-9C05-8124E7E60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A353F-96FE-BF45-952C-2CFA61AB8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01A53-8B80-B646-9323-50DE6ACA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4D40-A7DC-5746-A8F3-E57086B5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82517-0CA7-3A43-83D6-E03A6C7B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1630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BD5F5-3003-9643-AA9D-5C491B5B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4ABA6-6697-5041-9832-26C650CB6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9952-FF24-5E40-80DB-7C8B237B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17474-0025-FE44-8CCE-7936CE670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03B96-08EC-5047-B6D8-B16CB51A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0093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BAE57-A6AA-B34D-A5B8-F62784A5D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4B318-D2CA-D346-AF4C-6C1A98C0B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03B30-DB4F-4D46-AF2A-82C1065B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683E5-6B9F-3F47-927A-C42F585B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53BB-DA17-854B-A60B-95B17C34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6131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F195D-9B5A-5942-AA08-8E56E14E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BDC3-BF23-D343-B0B8-D90615202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49EF0-335B-6544-971F-B84DCCAE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451E-4958-804D-82A5-39E5941A2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44038-CC09-6A41-95F8-CBA41F32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7350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8BC8-6D06-C340-9E08-1DAC4AC1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2B80A-9F2D-9B4C-8728-A3316292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3AF68-AB63-0D4D-9100-F90BA9D02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47B20-CC4E-304E-9530-6126A194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5E831-366A-764C-81AE-F3514D26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87278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061A-3242-7240-84A2-BE827693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8C294-5D7F-A641-9457-469E47ECBC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84173-2961-1344-A9F6-79CABCE92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9CF44-7EC2-6D42-BC03-78F855F3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29095-FC74-BC4C-B4F0-247C3C99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34091-6A74-9E47-8F61-F11F11DF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2933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7D7B-D502-E543-8034-E2E6110A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BB997-7628-A345-92D7-7752BC73D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D9254-E44A-454B-9430-9CC67BAEA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528EC-037D-A14D-BA2B-5CDD936B4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30DD8-AB80-C249-AFF8-FB4E6A69A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50B3F-7EC1-7441-948A-AAA3F2B68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251EC-484E-DA4B-AE67-9614BA8B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7C5C94-22A1-BC4E-8D3E-C81F58FA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566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3C84-9A19-7B44-B424-6E644953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E4351-2D91-2E48-B801-7E3A927C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D852A-3C2C-2A4C-897B-F6DAA243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15601-F9B5-3C47-B41A-0DD6356E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161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C856F1-F1F2-944A-91FC-98BF387D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EA482-BBC2-244A-8FDC-4DF180735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B9A66-B1C9-1B4A-A4FD-7D935C81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689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85F0-FE79-4346-B585-C105AA26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E9DF2-D8AE-164C-B426-0049272F9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1CDD6-A84C-2A46-BC66-E11E95C24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6EB9C-8F30-7A49-B86D-4ED6BF18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E7BC2-7CCD-1B49-835D-AA424158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40DD8-D064-BB44-948E-537AC54F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3581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ED97-ECF9-BE41-960A-C42AABD38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2B8F4-2ACB-8143-A740-CD3A38CC2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273DA-38A4-7847-B185-2BDA4EBE0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1AE2F-3B66-3043-8840-6DF64863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EC949-674F-DB40-A135-206E259B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28F3E-1ADC-9E49-947A-0DE566EB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1441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D37AF-219E-DE4F-8DED-D4151504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28561-5E5A-5F48-8EA8-BD2A4F639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6CA93-422B-D646-97C3-3306F11B4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B8140-225F-7B43-A86A-3060BA4B8ABA}" type="datetimeFigureOut">
              <a:rPr lang="en-FR" smtClean="0"/>
              <a:t>12/05/2022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AA411-E2FD-1645-876A-80C05E351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7A312-CD40-4A47-956C-D6DB85972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2A618-08AB-CB4F-82E2-B64430EA1BA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658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wellbeing.org/the-jam-study-strikes-back-when-less-choice-does-mean-more-sal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iteo/Spark-RSV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2013/08/qq-netflix-algorith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D422-0B92-5442-92F0-B5577B966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FR" sz="4800" dirty="0"/>
              <a:t>Large Scale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AB9C4-0DB0-8A49-B9B7-36C72E95A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4173193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User-Item Matrix Factorization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78E5E4-168E-6E4C-A3DA-AB3FF7EE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377" y="1466662"/>
            <a:ext cx="6973164" cy="48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27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User-Item Matrix Factorization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370752-4787-8A45-82C9-C56AF55A9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238" y="1551940"/>
            <a:ext cx="6816207" cy="49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8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eqAr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Sup>
                                        <m:sSubSup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Sup>
                                <m:sSub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>
                    <a:latin typeface="Helvetica" pitchFamily="2" charset="0"/>
                  </a:rPr>
                  <a:t>m-by-n</a:t>
                </a:r>
                <a:r>
                  <a:rPr lang="fr-FR" sz="2000" dirty="0"/>
                  <a:t> rating matrix</a:t>
                </a:r>
              </a:p>
              <a:p>
                <a:pPr lvl="1"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>
                    <a:latin typeface="Helvetica" pitchFamily="2" charset="0"/>
                  </a:rPr>
                  <a:t>m</a:t>
                </a:r>
                <a:r>
                  <a:rPr lang="fr-FR" sz="2000" dirty="0"/>
                  <a:t> </a:t>
                </a:r>
                <a:r>
                  <a:rPr lang="fr-FR" sz="2000" dirty="0" err="1"/>
                  <a:t>number</a:t>
                </a:r>
                <a:r>
                  <a:rPr lang="fr-FR" sz="2000" dirty="0"/>
                  <a:t> of </a:t>
                </a:r>
                <a:r>
                  <a:rPr lang="fr-FR" sz="2000" dirty="0" err="1"/>
                  <a:t>users</a:t>
                </a:r>
                <a:endParaRPr lang="fr-FR" sz="2000" dirty="0"/>
              </a:p>
              <a:p>
                <a:pPr lvl="1"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>
                    <a:latin typeface="Helvetica" pitchFamily="2" charset="0"/>
                  </a:rPr>
                  <a:t>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number</a:t>
                </a:r>
                <a:r>
                  <a:rPr lang="fr-FR" sz="2000" dirty="0"/>
                  <a:t> of items</a:t>
                </a:r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err="1"/>
                  <a:t>embedding</a:t>
                </a:r>
                <a:r>
                  <a:rPr lang="fr-FR" sz="2000" dirty="0"/>
                  <a:t> (latent </a:t>
                </a:r>
                <a:r>
                  <a:rPr lang="fr-FR" sz="2000" dirty="0" err="1"/>
                  <a:t>factors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vector</a:t>
                </a:r>
                <a:r>
                  <a:rPr lang="fr-FR" sz="2000" dirty="0"/>
                  <a:t>) for user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fr-FR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err="1"/>
                  <a:t>embedding</a:t>
                </a:r>
                <a:r>
                  <a:rPr lang="fr-FR" sz="2000" dirty="0"/>
                  <a:t> (latent </a:t>
                </a:r>
                <a:r>
                  <a:rPr lang="fr-FR" sz="2000" dirty="0" err="1"/>
                  <a:t>factors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vector</a:t>
                </a:r>
                <a:r>
                  <a:rPr lang="fr-FR" sz="2000" dirty="0"/>
                  <a:t>) for item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  |  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fr-FR" sz="2000" dirty="0"/>
              </a:p>
              <a:p>
                <a:pPr>
                  <a:lnSpc>
                    <a:spcPct val="10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 err="1"/>
                  <a:t>Regularization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terms</a:t>
                </a:r>
                <a:r>
                  <a:rPr lang="fr-FR" sz="2000" dirty="0"/>
                  <a:t> to </a:t>
                </a:r>
                <a:r>
                  <a:rPr lang="fr-FR" sz="2000" dirty="0" err="1"/>
                  <a:t>avoid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overfitting</a:t>
                </a:r>
                <a:endParaRPr lang="fr-FR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4826" b="-116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2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Iterative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Use SGD (or second </a:t>
                </a:r>
                <a:r>
                  <a:rPr lang="fr-FR" sz="1600" dirty="0" err="1"/>
                  <a:t>order</a:t>
                </a:r>
                <a:r>
                  <a:rPr lang="fr-FR" sz="1600" dirty="0"/>
                  <a:t> </a:t>
                </a:r>
                <a:r>
                  <a:rPr lang="fr-FR" sz="1600" dirty="0" err="1"/>
                  <a:t>methods</a:t>
                </a:r>
                <a:r>
                  <a:rPr lang="fr-FR" sz="1600" dirty="0"/>
                  <a:t> to </a:t>
                </a:r>
                <a:r>
                  <a:rPr lang="fr-FR" sz="1600" dirty="0" err="1"/>
                  <a:t>find</a:t>
                </a:r>
                <a:r>
                  <a:rPr lang="fr-FR" sz="1600" dirty="0"/>
                  <a:t> the </a:t>
                </a:r>
                <a:r>
                  <a:rPr lang="fr-FR" sz="1600" dirty="0" err="1"/>
                  <a:t>parameters</a:t>
                </a:r>
                <a:r>
                  <a:rPr lang="fr-FR" sz="1600" dirty="0"/>
                  <a:t>)</a:t>
                </a:r>
              </a:p>
              <a:p>
                <a:pPr marL="457200" lvl="1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endParaRPr lang="fr-FR" sz="1600" dirty="0"/>
              </a:p>
              <a:p>
                <a:pPr marL="457200" lvl="1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60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600" dirty="0"/>
              </a:p>
              <a:p>
                <a:pPr marL="457200" lvl="1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endParaRPr lang="fr-FR" sz="1600" dirty="0"/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For </a:t>
                </a:r>
                <a:r>
                  <a:rPr lang="fr-FR" sz="1600" dirty="0" err="1"/>
                  <a:t>each</a:t>
                </a:r>
                <a:r>
                  <a:rPr lang="fr-FR" sz="1600" dirty="0"/>
                  <a:t> non-</a:t>
                </a:r>
                <a:r>
                  <a:rPr lang="fr-FR" sz="1600" dirty="0" err="1"/>
                  <a:t>missing</a:t>
                </a:r>
                <a:r>
                  <a:rPr lang="fr-FR" sz="1600" dirty="0"/>
                  <a:t>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Read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𝑖𝑡h</m:t>
                    </m:r>
                  </m:oMath>
                </a14:m>
                <a:r>
                  <a:rPr lang="fr-FR" sz="1600" dirty="0"/>
                  <a:t> row of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1600" dirty="0"/>
                  <a:t> and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𝑗𝑡h</m:t>
                    </m:r>
                  </m:oMath>
                </a14:m>
                <a:r>
                  <a:rPr lang="fr-FR" sz="1600" dirty="0"/>
                  <a:t> row of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sz="1600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6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marL="1371600" lvl="3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6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marL="1371600" lvl="3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6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  <a:buClr>
                    <a:schemeClr val="accent1"/>
                  </a:buClr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413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Iterative optimization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67A91-11A0-8E46-BA47-612320C8B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012"/>
          <a:stretch/>
        </p:blipFill>
        <p:spPr bwMode="auto">
          <a:xfrm>
            <a:off x="2520953" y="917991"/>
            <a:ext cx="6923086" cy="57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289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Simple Parallel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fr-FR" sz="1400" dirty="0" err="1"/>
              <a:t>Like</a:t>
            </a:r>
            <a:r>
              <a:rPr lang="fr-FR" sz="1400" dirty="0"/>
              <a:t> in the </a:t>
            </a:r>
            <a:r>
              <a:rPr lang="fr-FR" sz="1400" dirty="0" err="1"/>
              <a:t>previous</a:t>
            </a:r>
            <a:r>
              <a:rPr lang="fr-FR" sz="1400" dirty="0"/>
              <a:t> lecture, </a:t>
            </a:r>
            <a:r>
              <a:rPr lang="fr-FR" sz="1400" dirty="0" err="1"/>
              <a:t>we</a:t>
            </a:r>
            <a:r>
              <a:rPr lang="fr-FR" sz="1400" dirty="0"/>
              <a:t> </a:t>
            </a:r>
            <a:r>
              <a:rPr lang="fr-FR" sz="1400" dirty="0" err="1"/>
              <a:t>can</a:t>
            </a:r>
            <a:r>
              <a:rPr lang="fr-FR" sz="1400" dirty="0"/>
              <a:t> </a:t>
            </a:r>
            <a:r>
              <a:rPr lang="fr-FR" sz="1400" dirty="0" err="1"/>
              <a:t>distribute</a:t>
            </a:r>
            <a:r>
              <a:rPr lang="fr-FR" sz="1400" dirty="0"/>
              <a:t> the </a:t>
            </a:r>
            <a:r>
              <a:rPr lang="fr-FR" sz="1400" dirty="0" err="1"/>
              <a:t>work</a:t>
            </a:r>
            <a:r>
              <a:rPr lang="fr-FR" sz="1400" dirty="0"/>
              <a:t> </a:t>
            </a:r>
            <a:r>
              <a:rPr lang="fr-FR" sz="1400" dirty="0" err="1"/>
              <a:t>across</a:t>
            </a:r>
            <a:r>
              <a:rPr lang="fr-FR" sz="1400" dirty="0"/>
              <a:t> multiple machines and </a:t>
            </a:r>
            <a:r>
              <a:rPr lang="fr-FR" sz="1400" dirty="0" err="1"/>
              <a:t>average</a:t>
            </a:r>
            <a:r>
              <a:rPr lang="fr-FR" sz="1400" dirty="0"/>
              <a:t> the gradient updates</a:t>
            </a:r>
            <a:endParaRPr lang="fr-FR" sz="1200" dirty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fr-FR" sz="1400" dirty="0"/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C4BC7378-11C7-474C-9BE2-986B8FF88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16" y="2546265"/>
            <a:ext cx="7502368" cy="29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9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Unconstrained MF: Simple Parallel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Clr>
                <a:schemeClr val="accent1"/>
              </a:buClr>
            </a:pPr>
            <a:r>
              <a:rPr lang="fr-FR" sz="1400" dirty="0" err="1"/>
              <a:t>Even</a:t>
            </a:r>
            <a:r>
              <a:rPr lang="fr-FR" sz="1400" dirty="0"/>
              <a:t> </a:t>
            </a:r>
            <a:r>
              <a:rPr lang="fr-FR" sz="1400" dirty="0" err="1"/>
              <a:t>better</a:t>
            </a:r>
            <a:r>
              <a:rPr lang="fr-FR" sz="1400" dirty="0"/>
              <a:t>, </a:t>
            </a:r>
            <a:r>
              <a:rPr lang="fr-FR" sz="1400" dirty="0" err="1"/>
              <a:t>find</a:t>
            </a:r>
            <a:r>
              <a:rPr lang="fr-FR" sz="1400" dirty="0"/>
              <a:t> set of </a:t>
            </a:r>
            <a:r>
              <a:rPr lang="fr-FR" sz="1400" dirty="0" err="1"/>
              <a:t>independant</a:t>
            </a:r>
            <a:r>
              <a:rPr lang="fr-FR" sz="1400" dirty="0"/>
              <a:t> or </a:t>
            </a:r>
            <a:r>
              <a:rPr lang="fr-FR" sz="1400" dirty="0" err="1"/>
              <a:t>almost</a:t>
            </a:r>
            <a:r>
              <a:rPr lang="fr-FR" sz="1400" dirty="0"/>
              <a:t> </a:t>
            </a:r>
            <a:r>
              <a:rPr lang="fr-FR" sz="1400" dirty="0" err="1"/>
              <a:t>independant</a:t>
            </a:r>
            <a:r>
              <a:rPr lang="fr-FR" sz="1400" dirty="0"/>
              <a:t> blocks </a:t>
            </a:r>
            <a:endParaRPr lang="fr-FR" sz="1200" dirty="0"/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fr-FR" sz="1400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746A4C36-6CC9-5A45-844E-C5FDDBEA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2540794"/>
            <a:ext cx="57658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ALS: Alternative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 ∈</m:t>
                                  </m:r>
                                  <m:sSup>
                                    <m:s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 × 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eqArr>
                            </m:lim>
                          </m:limLow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16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Sup>
                                        <m:sSubSupPr>
                                          <m:ctrlP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fr-F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Sup>
                                <m:sSub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6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fr-FR" sz="1600" dirty="0"/>
              </a:p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:endParaRPr lang="fr-FR" sz="1600" dirty="0"/>
              </a:p>
              <a:p>
                <a:pPr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non-</a:t>
                </a:r>
                <a:r>
                  <a:rPr lang="fr-FR" sz="1600" dirty="0" err="1"/>
                  <a:t>convex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function</a:t>
                </a:r>
                <a:r>
                  <a:rPr lang="fr-FR" sz="1600" dirty="0"/>
                  <a:t> of U and V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Many</a:t>
                </a:r>
                <a:r>
                  <a:rPr lang="fr-FR" sz="1600" dirty="0"/>
                  <a:t> local optima, </a:t>
                </a:r>
                <a:r>
                  <a:rPr lang="fr-FR" sz="1600" dirty="0" err="1"/>
                  <a:t>saddle</a:t>
                </a:r>
                <a:r>
                  <a:rPr lang="fr-FR" sz="1600" dirty="0"/>
                  <a:t> points …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1600" dirty="0"/>
              </a:p>
              <a:p>
                <a:pPr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BUT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</a:t>
                </a:r>
                <a:r>
                  <a:rPr lang="fr-FR" sz="1600" dirty="0" err="1"/>
                  <a:t>convex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function</a:t>
                </a:r>
                <a:r>
                  <a:rPr lang="fr-FR" sz="1600" dirty="0"/>
                  <a:t> of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1600" dirty="0"/>
                  <a:t> (if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fix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sz="1600" dirty="0"/>
                  <a:t>), </a:t>
                </a:r>
                <a:r>
                  <a:rPr lang="fr-FR" sz="1600" dirty="0" err="1"/>
                  <a:t>same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thing</a:t>
                </a:r>
                <a:r>
                  <a:rPr lang="fr-FR" sz="1600" dirty="0"/>
                  <a:t> for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sz="1600" dirty="0"/>
                  <a:t> (if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fix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1600" dirty="0"/>
                  <a:t>)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One local optimum, </a:t>
                </a:r>
                <a:r>
                  <a:rPr lang="fr-FR" sz="1600" dirty="0" err="1"/>
                  <a:t>that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also</a:t>
                </a:r>
                <a:r>
                  <a:rPr lang="fr-FR" sz="1600" dirty="0"/>
                  <a:t> global</a:t>
                </a:r>
              </a:p>
              <a:p>
                <a:pPr lvl="1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There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</a:t>
                </a:r>
                <a:r>
                  <a:rPr lang="fr-FR" sz="1600" dirty="0" err="1"/>
                  <a:t>closed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solution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2" t="-1191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99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ALS: Alternative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Repeat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until</a:t>
                </a:r>
                <a:r>
                  <a:rPr lang="fr-FR" sz="1600" dirty="0"/>
                  <a:t> convergence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/>
                  <a:t>Assume item </a:t>
                </a:r>
                <a:r>
                  <a:rPr lang="fr-FR" sz="1600" dirty="0" err="1"/>
                  <a:t>factors</a:t>
                </a:r>
                <a:r>
                  <a:rPr lang="fr-FR" sz="1600" dirty="0"/>
                  <a:t> V are </a:t>
                </a:r>
                <a:r>
                  <a:rPr lang="fr-FR" sz="1600" dirty="0" err="1"/>
                  <a:t>fixed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solve</a:t>
                </a:r>
                <a:r>
                  <a:rPr lang="fr-FR" sz="16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fr-FR" sz="16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  <m:sSup>
                        <m:s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endParaRPr lang="fr-FR" sz="16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Then</a:t>
                </a:r>
                <a:r>
                  <a:rPr lang="fr-FR" sz="1600" dirty="0"/>
                  <a:t> assume user </a:t>
                </a:r>
                <a:r>
                  <a:rPr lang="fr-FR" sz="1600" dirty="0" err="1"/>
                  <a:t>factors</a:t>
                </a:r>
                <a:r>
                  <a:rPr lang="fr-FR" sz="1600" dirty="0"/>
                  <a:t> U are </a:t>
                </a:r>
                <a:r>
                  <a:rPr lang="fr-FR" sz="1600" dirty="0" err="1"/>
                  <a:t>fixed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solve</a:t>
                </a:r>
                <a:r>
                  <a:rPr lang="fr-FR" sz="1600" dirty="0"/>
                  <a:t> for V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1600" dirty="0"/>
              </a:p>
              <a:p>
                <a:pPr marL="914400" lvl="2" indent="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  <m:sSup>
                        <m:sSup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fr-FR" sz="16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600" dirty="0" err="1"/>
                  <a:t>Alternate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both</a:t>
                </a:r>
                <a:r>
                  <a:rPr lang="fr-FR" sz="1600" dirty="0"/>
                  <a:t> </a:t>
                </a:r>
                <a:r>
                  <a:rPr lang="fr-FR" sz="1600" dirty="0" err="1"/>
                  <a:t>steps</a:t>
                </a:r>
                <a:r>
                  <a:rPr lang="fr-FR" sz="1600" dirty="0"/>
                  <a:t> for a few </a:t>
                </a:r>
                <a:r>
                  <a:rPr lang="fr-FR" sz="1600" dirty="0" err="1"/>
                  <a:t>iterations</a:t>
                </a:r>
                <a:endParaRPr lang="fr-FR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216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Distributed ALS: Block 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000" dirty="0"/>
                  <a:t>This </a:t>
                </a:r>
                <a:r>
                  <a:rPr lang="fr-FR" sz="2000" dirty="0" err="1"/>
                  <a:t>is</a:t>
                </a:r>
                <a:r>
                  <a:rPr lang="fr-FR" sz="2000" dirty="0"/>
                  <a:t> a high </a:t>
                </a:r>
                <a:r>
                  <a:rPr lang="fr-FR" sz="2000" dirty="0" err="1"/>
                  <a:t>level</a:t>
                </a:r>
                <a:r>
                  <a:rPr lang="fr-FR" sz="2000" dirty="0"/>
                  <a:t> distribution </a:t>
                </a:r>
                <a:r>
                  <a:rPr lang="fr-FR" sz="2000" dirty="0" err="1"/>
                  <a:t>strategy</a:t>
                </a:r>
                <a:r>
                  <a:rPr lang="fr-FR" sz="2000" dirty="0"/>
                  <a:t> for ALS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/>
                  <a:t>Relies on the </a:t>
                </a:r>
                <a:r>
                  <a:rPr lang="fr-FR" dirty="0" err="1"/>
                  <a:t>fact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must fit in memory (not the ratings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fr-FR" dirty="0"/>
                  <a:t>)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>
                    <a:latin typeface="Helvetica" pitchFamily="2" charset="0"/>
                  </a:rPr>
                  <a:t>Partition</a:t>
                </a:r>
                <a:r>
                  <a:rPr lang="fr-FR" dirty="0"/>
                  <a:t> Ratings by user to </a:t>
                </a:r>
                <a:r>
                  <a:rPr lang="fr-FR" dirty="0" err="1"/>
                  <a:t>create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and by item to </a:t>
                </a:r>
                <a:r>
                  <a:rPr lang="fr-FR" dirty="0" err="1"/>
                  <a:t>create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(</a:t>
                </a:r>
                <a:r>
                  <a:rPr lang="fr-FR" dirty="0" err="1"/>
                  <a:t>so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have </a:t>
                </a:r>
                <a:r>
                  <a:rPr lang="fr-FR" dirty="0" err="1"/>
                  <a:t>two</a:t>
                </a:r>
                <a:r>
                  <a:rPr lang="fr-FR" dirty="0"/>
                  <a:t> </a:t>
                </a:r>
                <a:r>
                  <a:rPr lang="fr-FR" dirty="0" err="1"/>
                  <a:t>different</a:t>
                </a:r>
                <a:r>
                  <a:rPr lang="fr-FR" dirty="0"/>
                  <a:t> copies)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>
                    <a:latin typeface="Helvetica" pitchFamily="2" charset="0"/>
                  </a:rPr>
                  <a:t>Broadcast</a:t>
                </a:r>
                <a:r>
                  <a:rPr lang="fr-FR" dirty="0"/>
                  <a:t> the </a:t>
                </a:r>
                <a:r>
                  <a:rPr lang="fr-FR" dirty="0" err="1"/>
                  <a:t>two</a:t>
                </a:r>
                <a:r>
                  <a:rPr lang="fr-FR" dirty="0"/>
                  <a:t> matrices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 err="1"/>
                  <a:t>Using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>
                    <a:latin typeface="Helvetica" pitchFamily="2" charset="0"/>
                  </a:rPr>
                  <a:t>update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fr-FR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dirty="0" err="1"/>
                  <a:t>Using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>
                    <a:latin typeface="Helvetica" pitchFamily="2" charset="0"/>
                  </a:rPr>
                  <a:t>update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accent1"/>
                  </a:buClr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34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Information overload</a:t>
            </a:r>
          </a:p>
          <a:p>
            <a:pPr lvl="1"/>
            <a:r>
              <a:rPr lang="en-US" dirty="0"/>
              <a:t>Many choices available</a:t>
            </a:r>
          </a:p>
          <a:p>
            <a:pPr lvl="1"/>
            <a:r>
              <a:rPr lang="en-US" dirty="0"/>
              <a:t>« The paradox of choice » (</a:t>
            </a:r>
            <a:r>
              <a:rPr lang="en-US" dirty="0">
                <a:hlinkClick r:id="rId3"/>
              </a:rPr>
              <a:t>jam experiment</a:t>
            </a:r>
            <a:r>
              <a:rPr lang="en-US" dirty="0"/>
              <a:t>, choice overload) </a:t>
            </a:r>
          </a:p>
          <a:p>
            <a:pPr lvl="1"/>
            <a:endParaRPr lang="en-US" dirty="0"/>
          </a:p>
          <a:p>
            <a:r>
              <a:rPr lang="en-US" dirty="0"/>
              <a:t>Recommender system</a:t>
            </a:r>
          </a:p>
          <a:p>
            <a:pPr lvl="1"/>
            <a:r>
              <a:rPr lang="en-US" dirty="0"/>
              <a:t>Provide aid </a:t>
            </a:r>
          </a:p>
          <a:p>
            <a:pPr lvl="1"/>
            <a:r>
              <a:rPr lang="en-US" dirty="0"/>
              <a:t>Given a user and his « context » and a set of items =&gt; selection of items predicted to be « good » for the user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1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Item-Item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lvl="1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 err="1"/>
              <a:t>Let’s</a:t>
            </a:r>
            <a:r>
              <a:rPr lang="fr-FR" dirty="0"/>
              <a:t> shift </a:t>
            </a:r>
            <a:r>
              <a:rPr lang="fr-FR" dirty="0" err="1"/>
              <a:t>our</a:t>
            </a:r>
            <a:r>
              <a:rPr lang="fr-FR" dirty="0"/>
              <a:t> attention </a:t>
            </a:r>
            <a:r>
              <a:rPr lang="fr-FR" dirty="0" err="1"/>
              <a:t>away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user-item matrix</a:t>
            </a:r>
          </a:p>
          <a:p>
            <a:pPr marL="514350" lvl="1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lang="fr-FR" dirty="0"/>
          </a:p>
          <a:p>
            <a:pPr marL="514350" lvl="1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 </a:t>
            </a:r>
            <a:r>
              <a:rPr lang="fr-FR" dirty="0" err="1"/>
              <a:t>pairwise</a:t>
            </a:r>
            <a:r>
              <a:rPr lang="fr-FR" dirty="0"/>
              <a:t> item interaction matrix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?</a:t>
            </a:r>
          </a:p>
          <a:p>
            <a:pPr marL="971550" lvl="2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400" dirty="0">
                <a:latin typeface="Helvetica" pitchFamily="2" charset="0"/>
              </a:rPr>
              <a:t>Co-</a:t>
            </a:r>
            <a:r>
              <a:rPr lang="fr-FR" sz="2400" dirty="0" err="1">
                <a:latin typeface="Helvetica" pitchFamily="2" charset="0"/>
              </a:rPr>
              <a:t>counts</a:t>
            </a:r>
            <a:r>
              <a:rPr lang="fr-FR" sz="2400" dirty="0"/>
              <a:t>: </a:t>
            </a:r>
            <a:r>
              <a:rPr lang="fr-FR" sz="2400" dirty="0" err="1"/>
              <a:t>does</a:t>
            </a:r>
            <a:r>
              <a:rPr lang="fr-FR" sz="2400" dirty="0"/>
              <a:t> not </a:t>
            </a:r>
            <a:r>
              <a:rPr lang="fr-FR" sz="2400" dirty="0" err="1"/>
              <a:t>seem</a:t>
            </a:r>
            <a:r>
              <a:rPr lang="fr-FR" sz="2400" dirty="0"/>
              <a:t> </a:t>
            </a:r>
            <a:r>
              <a:rPr lang="fr-FR" sz="2400" dirty="0" err="1"/>
              <a:t>like</a:t>
            </a:r>
            <a:r>
              <a:rPr lang="fr-FR" sz="2400" dirty="0"/>
              <a:t> a </a:t>
            </a:r>
            <a:r>
              <a:rPr lang="fr-FR" sz="2400" dirty="0" err="1"/>
              <a:t>great</a:t>
            </a:r>
            <a:r>
              <a:rPr lang="fr-FR" sz="2400" dirty="0"/>
              <a:t> </a:t>
            </a:r>
            <a:r>
              <a:rPr lang="fr-FR" sz="2400" dirty="0" err="1"/>
              <a:t>idea</a:t>
            </a:r>
            <a:r>
              <a:rPr lang="fr-FR" sz="2400" dirty="0"/>
              <a:t>, </a:t>
            </a:r>
            <a:r>
              <a:rPr lang="fr-FR" sz="2400" dirty="0" err="1"/>
              <a:t>popular</a:t>
            </a:r>
            <a:r>
              <a:rPr lang="fr-FR" sz="2400" dirty="0"/>
              <a:t> </a:t>
            </a:r>
            <a:r>
              <a:rPr lang="fr-FR" sz="2400" dirty="0" err="1"/>
              <a:t>products</a:t>
            </a:r>
            <a:r>
              <a:rPr lang="fr-FR" sz="2400" dirty="0"/>
              <a:t> </a:t>
            </a:r>
            <a:r>
              <a:rPr lang="fr-FR" sz="2400" dirty="0" err="1"/>
              <a:t>will</a:t>
            </a:r>
            <a:r>
              <a:rPr lang="fr-FR" sz="2400" dirty="0"/>
              <a:t> have a high interaction </a:t>
            </a:r>
            <a:r>
              <a:rPr lang="fr-FR" sz="2400" dirty="0" err="1"/>
              <a:t>number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everything</a:t>
            </a:r>
            <a:endParaRPr lang="fr-FR" sz="2400" dirty="0"/>
          </a:p>
          <a:p>
            <a:pPr marL="971550" lvl="2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lang="fr-FR" sz="2400" dirty="0"/>
          </a:p>
          <a:p>
            <a:pPr marL="971550" lvl="2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400" dirty="0"/>
              <a:t>Is </a:t>
            </a:r>
            <a:r>
              <a:rPr lang="fr-FR" sz="2400" dirty="0" err="1"/>
              <a:t>there</a:t>
            </a:r>
            <a:r>
              <a:rPr lang="fr-FR" sz="2400" dirty="0"/>
              <a:t> a </a:t>
            </a:r>
            <a:r>
              <a:rPr lang="fr-FR" sz="2400" dirty="0" err="1"/>
              <a:t>quantity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characterize</a:t>
            </a:r>
            <a:r>
              <a:rPr lang="fr-FR" sz="2400" dirty="0"/>
              <a:t> the </a:t>
            </a:r>
            <a:r>
              <a:rPr lang="fr-FR" sz="2400" dirty="0" err="1"/>
              <a:t>discrepancy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the </a:t>
            </a:r>
            <a:r>
              <a:rPr lang="fr-FR" sz="2400" dirty="0" err="1"/>
              <a:t>observed</a:t>
            </a:r>
            <a:r>
              <a:rPr lang="fr-FR" sz="2400" dirty="0"/>
              <a:t> </a:t>
            </a:r>
            <a:r>
              <a:rPr lang="fr-FR" sz="2400" dirty="0" err="1"/>
              <a:t>cooccurence</a:t>
            </a:r>
            <a:r>
              <a:rPr lang="fr-FR" sz="2400" dirty="0"/>
              <a:t> and the one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would</a:t>
            </a:r>
            <a:r>
              <a:rPr lang="fr-FR" sz="2400" dirty="0"/>
              <a:t> have </a:t>
            </a:r>
            <a:r>
              <a:rPr lang="fr-FR" sz="2400" dirty="0" err="1"/>
              <a:t>had</a:t>
            </a:r>
            <a:r>
              <a:rPr lang="fr-FR" sz="2400" dirty="0"/>
              <a:t> if </a:t>
            </a:r>
            <a:r>
              <a:rPr lang="fr-FR" sz="2400" dirty="0" err="1"/>
              <a:t>they</a:t>
            </a:r>
            <a:r>
              <a:rPr lang="fr-FR" sz="2400" dirty="0"/>
              <a:t> </a:t>
            </a:r>
            <a:r>
              <a:rPr lang="fr-FR" sz="2400" dirty="0" err="1"/>
              <a:t>were</a:t>
            </a:r>
            <a:r>
              <a:rPr lang="fr-FR" sz="2400" dirty="0"/>
              <a:t> </a:t>
            </a:r>
            <a:r>
              <a:rPr lang="fr-FR" sz="2400" dirty="0" err="1"/>
              <a:t>unrelated</a:t>
            </a:r>
            <a:endParaRPr lang="fr-FR" sz="2400" dirty="0"/>
          </a:p>
          <a:p>
            <a:pPr marL="971550" lvl="2" indent="-171450">
              <a:lnSpc>
                <a:spcPct val="150000"/>
              </a:lnSpc>
              <a:buClr>
                <a:schemeClr val="accent1"/>
              </a:buClr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43556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Pointwise Mutual Information PMI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The PMI of a pair of outcomes 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GB" sz="2000" dirty="0"/>
                  <a:t>  and 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GB" sz="2000" dirty="0"/>
                  <a:t>  belonging to discrete random variables 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en-GB" sz="2000" dirty="0"/>
                  <a:t>  and 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</a:p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lvl="1" indent="0" algn="ctr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𝑝𝑚𝑖</m:t>
                    </m:r>
                    <m:d>
                      <m:d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sz="2800" dirty="0"/>
                  <a:t> </a:t>
                </a:r>
              </a:p>
              <a:p>
                <a:pPr marL="342900" lvl="1" indent="0" algn="ctr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endParaRPr lang="en-GB" sz="2800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0 means the two variables are independent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Positive values means it’s more “likely” to observe y if x if present (and vice versa)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fr-FR" sz="1800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sz="1800" dirty="0"/>
                  <a:t> 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Negative values means it’s less “likely” to observe y if x if present (and vice versa)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800" dirty="0"/>
                  <a:t> </a:t>
                </a:r>
                <a:endParaRPr lang="fr-FR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47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Pointwise Mutual Information PMI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1800" dirty="0"/>
                  <a:t>For </a:t>
                </a:r>
                <a:r>
                  <a:rPr lang="fr-FR" sz="1800" dirty="0" err="1"/>
                  <a:t>two</a:t>
                </a:r>
                <a:r>
                  <a:rPr lang="fr-FR" sz="1800" dirty="0"/>
                  <a:t> </a:t>
                </a:r>
                <a:r>
                  <a:rPr lang="fr-FR" sz="1800" dirty="0" err="1"/>
                  <a:t>products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r>
                      <a:rPr lang="fr-FR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800" dirty="0"/>
                  <a:t> and </a:t>
                </a:r>
                <a14:m>
                  <m:oMath xmlns:m="http://schemas.openxmlformats.org/officeDocument/2006/math">
                    <m:r>
                      <a:rPr lang="fr-FR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sz="1800" dirty="0"/>
                  <a:t>, </a:t>
                </a:r>
                <a:r>
                  <a:rPr lang="fr-FR" sz="1800" dirty="0" err="1"/>
                  <a:t>we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can</a:t>
                </a:r>
                <a:r>
                  <a:rPr lang="fr-FR" sz="1800" dirty="0"/>
                  <a:t> </a:t>
                </a:r>
                <a:r>
                  <a:rPr lang="fr-FR" sz="1800" dirty="0" err="1"/>
                  <a:t>estimate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empirically</a:t>
                </a:r>
                <a:r>
                  <a:rPr lang="fr-FR" sz="1800" dirty="0"/>
                  <a:t> the PMI in a </a:t>
                </a:r>
                <a:r>
                  <a:rPr lang="fr-FR" sz="1800" dirty="0" err="1"/>
                  <a:t>given</a:t>
                </a:r>
                <a:r>
                  <a:rPr lang="fr-FR" sz="1800" dirty="0"/>
                  <a:t> </a:t>
                </a:r>
                <a:r>
                  <a:rPr lang="fr-FR" sz="1800" dirty="0" err="1"/>
                  <a:t>dataset</a:t>
                </a:r>
                <a:endParaRPr lang="fr-FR" sz="1800" dirty="0"/>
              </a:p>
              <a:p>
                <a:pPr marL="514350" lvl="1" indent="-171450">
                  <a:lnSpc>
                    <a:spcPct val="150000"/>
                  </a:lnSpc>
                  <a:buClr>
                    <a:schemeClr val="accent1"/>
                  </a:buClr>
                </a:pPr>
                <a:endParaRPr lang="fr-FR" sz="1800" dirty="0"/>
              </a:p>
              <a:p>
                <a:pPr marL="342900" lvl="1" indent="0" algn="ctr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𝑝𝑚𝑖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#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#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func>
                  </m:oMath>
                </a14:m>
                <a:r>
                  <a:rPr lang="en-GB" dirty="0"/>
                  <a:t> </a:t>
                </a:r>
              </a:p>
              <a:p>
                <a:pPr marL="342900" lvl="1" indent="0" algn="ctr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:endParaRPr lang="en-GB" dirty="0"/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#(</m:t>
                    </m:r>
                    <m:r>
                      <a:rPr lang="en-GB" sz="16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6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600" dirty="0"/>
                  <a:t>number of times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/>
                  <a:t> and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600" dirty="0"/>
                  <a:t> were interacted with by the same user (cooccurrence)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(#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 number of times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/>
                  <a:t> appears in the dataset</a:t>
                </a:r>
              </a:p>
              <a:p>
                <a:pPr marL="971550" lvl="2" indent="-1714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GB" sz="1600" dirty="0"/>
                  <a:t> total number of all interactions in the dataset</a:t>
                </a:r>
                <a:endParaRPr lang="fr-FR" sz="1600" dirty="0"/>
              </a:p>
              <a:p>
                <a:pPr marL="514350" lvl="1" indent="-171450">
                  <a:lnSpc>
                    <a:spcPct val="150000"/>
                  </a:lnSpc>
                  <a:buClr>
                    <a:schemeClr val="accent1"/>
                  </a:buClr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921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US" sz="2000" dirty="0"/>
                  <a:t>The Singular Value Decomposition of matrix A is the triplet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that verify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</a:pPr>
                <a:endParaRPr lang="en-US" sz="1600" dirty="0"/>
              </a:p>
              <a:p>
                <a:pPr marL="0" indent="0">
                  <a:lnSpc>
                    <a:spcPct val="150000"/>
                  </a:lnSpc>
                  <a:buClr>
                    <a:schemeClr val="accent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</a:pPr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US" sz="2000" dirty="0">
                    <a:latin typeface="Helvetica" pitchFamily="2" charset="0"/>
                  </a:rPr>
                  <a:t>Regular SVD</a:t>
                </a:r>
                <a:r>
                  <a:rPr lang="en-US" sz="2000" dirty="0"/>
                  <a:t>: 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sz="2000" dirty="0"/>
                  <a:t> are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2000" b="1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US" sz="2000" dirty="0">
                    <a:latin typeface="Helvetica" pitchFamily="2" charset="0"/>
                  </a:rPr>
                  <a:t>Truncated SVD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/>
                  <a:t> are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dirty="0"/>
                  <a:t>, 𝚺 is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616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400" dirty="0" err="1"/>
                  <a:t>With</a:t>
                </a:r>
                <a:r>
                  <a:rPr lang="fr-FR" sz="2400" dirty="0"/>
                  <a:t> </a:t>
                </a:r>
                <a:r>
                  <a:rPr lang="fr-FR" sz="2400" dirty="0" err="1"/>
                  <a:t>Truncated</a:t>
                </a:r>
                <a:r>
                  <a:rPr lang="fr-FR" sz="2400" dirty="0"/>
                  <a:t> SVD, in </a:t>
                </a:r>
                <a:r>
                  <a:rPr lang="fr-FR" sz="2400" dirty="0" err="1"/>
                  <a:t>our</a:t>
                </a:r>
                <a:r>
                  <a:rPr lang="fr-FR" sz="2400" dirty="0"/>
                  <a:t> case, </a:t>
                </a:r>
                <a:r>
                  <a:rPr lang="fr-FR" sz="2400" dirty="0" err="1"/>
                  <a:t>each</a:t>
                </a:r>
                <a:r>
                  <a:rPr lang="fr-FR" sz="2400" dirty="0"/>
                  <a:t> </a:t>
                </a:r>
                <a:r>
                  <a:rPr lang="fr-FR" sz="2400" dirty="0" err="1"/>
                  <a:t>row</a:t>
                </a:r>
                <a:r>
                  <a:rPr lang="fr-FR" sz="2400" dirty="0"/>
                  <a:t> of Matrix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fr-FR" sz="2400" dirty="0"/>
                  <a:t> </a:t>
                </a:r>
                <a:r>
                  <a:rPr lang="fr-FR" sz="2400" dirty="0" err="1"/>
                  <a:t>will</a:t>
                </a:r>
                <a:r>
                  <a:rPr lang="fr-FR" sz="2400" dirty="0"/>
                  <a:t> correspond to an </a:t>
                </a:r>
                <a:r>
                  <a:rPr lang="fr-FR" sz="2400" dirty="0" err="1"/>
                  <a:t>embedding</a:t>
                </a:r>
                <a:r>
                  <a:rPr lang="fr-FR" sz="2400" dirty="0"/>
                  <a:t> of size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2400" dirty="0"/>
                  <a:t> of a </a:t>
                </a:r>
                <a:r>
                  <a:rPr lang="fr-FR" sz="2400" dirty="0" err="1"/>
                  <a:t>product</a:t>
                </a:r>
                <a:r>
                  <a:rPr lang="fr-FR" sz="2400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fr-FR" sz="24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fr-FR" sz="2400" dirty="0"/>
                  <a:t>The </a:t>
                </a:r>
                <a:r>
                  <a:rPr lang="fr-FR" sz="2400" dirty="0" err="1"/>
                  <a:t>embeddings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will</a:t>
                </a:r>
                <a:r>
                  <a:rPr lang="fr-FR" sz="2400" dirty="0"/>
                  <a:t> capture relevant </a:t>
                </a:r>
                <a:r>
                  <a:rPr lang="fr-FR" sz="2400" dirty="0" err="1"/>
                  <a:t>characteristics</a:t>
                </a:r>
                <a:r>
                  <a:rPr lang="fr-FR" sz="2400" dirty="0"/>
                  <a:t> of the </a:t>
                </a:r>
                <a:r>
                  <a:rPr lang="fr-FR" sz="2400" dirty="0" err="1"/>
                  <a:t>products</a:t>
                </a:r>
                <a:r>
                  <a:rPr lang="fr-FR" sz="2400" dirty="0"/>
                  <a:t>, and </a:t>
                </a:r>
                <a:r>
                  <a:rPr lang="fr-FR" sz="2400" dirty="0" err="1"/>
                  <a:t>similar</a:t>
                </a:r>
                <a:r>
                  <a:rPr lang="fr-FR" sz="2400" dirty="0"/>
                  <a:t> </a:t>
                </a:r>
                <a:r>
                  <a:rPr lang="fr-FR" sz="2400" dirty="0" err="1"/>
                  <a:t>products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will</a:t>
                </a:r>
                <a:r>
                  <a:rPr lang="fr-FR" sz="2400" dirty="0"/>
                  <a:t> have </a:t>
                </a:r>
                <a:r>
                  <a:rPr lang="fr-FR" sz="2400" dirty="0" err="1"/>
                  <a:t>similar</a:t>
                </a:r>
                <a:r>
                  <a:rPr lang="fr-FR" sz="2400" dirty="0"/>
                  <a:t> </a:t>
                </a:r>
                <a:r>
                  <a:rPr lang="fr-FR" sz="2400" dirty="0" err="1"/>
                  <a:t>embeddings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r="-36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332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Singular Value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r>
              <a:rPr lang="fr-FR" sz="1800" dirty="0" err="1"/>
              <a:t>Singular</a:t>
            </a:r>
            <a:r>
              <a:rPr lang="fr-FR" sz="1800" dirty="0"/>
              <a:t> Value </a:t>
            </a:r>
            <a:r>
              <a:rPr lang="fr-FR" sz="1800" dirty="0" err="1"/>
              <a:t>Decomposition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very</a:t>
            </a:r>
            <a:r>
              <a:rPr lang="fr-FR" sz="1800" dirty="0"/>
              <a:t> </a:t>
            </a:r>
            <a:r>
              <a:rPr lang="fr-FR" sz="1800" b="1" dirty="0" err="1"/>
              <a:t>expensive</a:t>
            </a:r>
            <a:r>
              <a:rPr lang="fr-FR" sz="1800" dirty="0"/>
              <a:t> for large matrices, </a:t>
            </a:r>
            <a:r>
              <a:rPr lang="fr-FR" sz="1800" dirty="0" err="1"/>
              <a:t>both</a:t>
            </a:r>
            <a:r>
              <a:rPr lang="fr-FR" sz="1800" dirty="0"/>
              <a:t> </a:t>
            </a:r>
            <a:r>
              <a:rPr lang="fr-FR" sz="1800" b="1" dirty="0"/>
              <a:t>memory</a:t>
            </a:r>
            <a:r>
              <a:rPr lang="fr-FR" sz="1800" dirty="0"/>
              <a:t> and </a:t>
            </a:r>
            <a:r>
              <a:rPr lang="fr-FR" sz="1800" b="1" dirty="0"/>
              <a:t>time</a:t>
            </a:r>
            <a:r>
              <a:rPr lang="fr-FR" sz="1800" dirty="0"/>
              <a:t> </a:t>
            </a:r>
            <a:r>
              <a:rPr lang="fr-FR" sz="1800" dirty="0" err="1"/>
              <a:t>wise</a:t>
            </a:r>
            <a:endParaRPr lang="fr-FR" sz="18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endParaRPr lang="fr-FR" sz="18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r>
              <a:rPr lang="en-GB" sz="1800" dirty="0"/>
              <a:t>A growing area of research, </a:t>
            </a:r>
            <a:r>
              <a:rPr lang="en-GB" sz="1800" b="1" i="1" dirty="0"/>
              <a:t>randomized numerical linear algebra</a:t>
            </a:r>
            <a:r>
              <a:rPr lang="en-GB" sz="1800" i="1" dirty="0"/>
              <a:t>, </a:t>
            </a:r>
            <a:r>
              <a:rPr lang="en-GB" sz="1800" dirty="0"/>
              <a:t>combines probability theory with numerical linear algebra to develop fast, randomized algorithms with theoretical guarantees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endParaRPr lang="en-GB" sz="1800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</a:pPr>
            <a:r>
              <a:rPr lang="en-GB" sz="1800" dirty="0"/>
              <a:t>The main insight is that </a:t>
            </a:r>
            <a:r>
              <a:rPr lang="en-GB" sz="1800" b="1" i="1" dirty="0"/>
              <a:t>randomness</a:t>
            </a:r>
            <a:r>
              <a:rPr lang="en-GB" sz="1800" dirty="0"/>
              <a:t> is an algorithmic resource creating </a:t>
            </a:r>
            <a:r>
              <a:rPr lang="en-GB" sz="1800" b="1" dirty="0"/>
              <a:t>efficient</a:t>
            </a:r>
            <a:r>
              <a:rPr lang="en-GB" sz="1800" dirty="0"/>
              <a:t>, unbiased approximations of </a:t>
            </a:r>
            <a:r>
              <a:rPr lang="en-GB" sz="1800" dirty="0" err="1"/>
              <a:t>nonrandom</a:t>
            </a:r>
            <a:r>
              <a:rPr lang="en-GB" sz="1800" dirty="0"/>
              <a:t> operations.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938893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Consider the general problem of low-rank matrix approximation. 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Given an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matrix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, we want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800" dirty="0"/>
                  <a:t> and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 matrices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1800" dirty="0"/>
                  <a:t> and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sz="1800" dirty="0"/>
                  <a:t> such that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GB" sz="1800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 and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18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𝑩𝑪</m:t>
                    </m:r>
                  </m:oMath>
                </a14:m>
                <a:r>
                  <a:rPr lang="en-GB" sz="1800" dirty="0"/>
                  <a:t>.  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dirty="0"/>
                  <a:t>To approximate this computation using randomized algorithms, </a:t>
                </a:r>
                <a:r>
                  <a:rPr lang="en-GB" sz="1800" dirty="0" err="1"/>
                  <a:t>Halko</a:t>
                </a:r>
                <a:r>
                  <a:rPr lang="en-GB" sz="1800" dirty="0"/>
                  <a:t> et al propose a two-stage computation</a:t>
                </a:r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b="1" dirty="0"/>
                  <a:t>Step 1:</a:t>
                </a:r>
                <a:r>
                  <a:rPr lang="en-GB" sz="1800" dirty="0"/>
                  <a:t> Compute an approximate basis for the range of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. We want a matrix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1800" dirty="0"/>
                  <a:t> with 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1800" dirty="0"/>
                  <a:t> orthonormal columns (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≤ℓ≤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) that captures the action of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. Formally,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18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1800" b="1" i="1" dirty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GB" sz="1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fr-FR" sz="1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fr-FR" sz="1800" b="1" dirty="0"/>
              </a:p>
              <a:p>
                <a:pPr lvl="1"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1800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1800" b="1" dirty="0"/>
                  <a:t>Step 2:</a:t>
                </a:r>
                <a:r>
                  <a:rPr lang="en-GB" sz="1800" dirty="0"/>
                  <a:t> Given such a matrix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1800" dirty="0"/>
                  <a:t>—which is much smaller than </a:t>
                </a:r>
                <a14:m>
                  <m:oMath xmlns:m="http://schemas.openxmlformats.org/officeDocument/2006/math">
                    <m:r>
                      <a:rPr lang="en-GB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1800" dirty="0"/>
                  <a:t>—use it to compute our desired matrix factorization.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accent1"/>
                  </a:buClr>
                </a:pPr>
                <a:endParaRPr lang="en-US" sz="18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910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 – Step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In the case of SVD, imagine we had access to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dirty="0"/>
                  <a:t>. Then randomized SVD is the following: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Given an orthonormal 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i="1" dirty="0"/>
                  <a:t> </a:t>
                </a:r>
                <a:r>
                  <a:rPr lang="en-GB" sz="2000" dirty="0"/>
                  <a:t>such that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GB" sz="2000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Form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 (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 × ℓ</m:t>
                    </m:r>
                  </m:oMath>
                </a14:m>
                <a:r>
                  <a:rPr lang="en-GB" dirty="0"/>
                  <a:t> matrix)</a:t>
                </a:r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Compute the SVD of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dirty="0"/>
                  <a:t>, i.e.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b="1" i="0" dirty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b="1" dirty="0"/>
                  <a:t> (complexity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b="1" dirty="0"/>
                  <a:t> 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b="1" dirty="0"/>
                  <a:t> for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b="1" dirty="0"/>
                  <a:t>)</a:t>
                </a:r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Set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fr-FR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</m:oMath>
                </a14:m>
                <a:endParaRPr lang="en-GB" dirty="0"/>
              </a:p>
              <a:p>
                <a:pPr lvl="2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dirty="0"/>
                  <a:t>Return 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b="1" i="0" dirty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fr-FR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br>
                  <a:rPr lang="en-GB" dirty="0"/>
                </a:br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98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 – Step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The efficiency of this algorithm comes from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2000" dirty="0"/>
                  <a:t> being small relative to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2000" dirty="0"/>
                  <a:t>. 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Since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limLow>
                      <m:limLow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GB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fr-FR" sz="20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0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fr-FR" sz="20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GB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eqArr>
                      </m:lim>
                    </m:limLow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GB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sz="2000" b="1" i="0" dirty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GB" sz="20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fr-FR" sz="2000" b="1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br>
                  <a:rPr lang="fr-FR" sz="2000" dirty="0"/>
                </a:br>
                <a:r>
                  <a:rPr lang="en-GB" sz="2000" dirty="0"/>
                  <a:t>setting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𝑸</m:t>
                    </m:r>
                    <m:acc>
                      <m:accPr>
                        <m:chr m:val="̃"/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produces a low-rank approximation,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fr-FR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000" b="1" i="0" dirty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fr-FR" sz="2000" b="1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Note that </a:t>
                </a:r>
                <a:r>
                  <a:rPr lang="en-GB" sz="2000" b="1" i="1" dirty="0"/>
                  <a:t>randomness</a:t>
                </a:r>
                <a:r>
                  <a:rPr lang="en-GB" sz="2000" dirty="0"/>
                  <a:t> only occurs in </a:t>
                </a:r>
                <a:r>
                  <a:rPr lang="en-GB" sz="2000" b="1" dirty="0"/>
                  <a:t>Step 1</a:t>
                </a:r>
                <a:r>
                  <a:rPr lang="en-GB" sz="2000" dirty="0"/>
                  <a:t> and that </a:t>
                </a:r>
                <a:r>
                  <a:rPr lang="en-GB" sz="2000" b="1" dirty="0"/>
                  <a:t>Step 2 is </a:t>
                </a:r>
                <a:r>
                  <a:rPr lang="en-GB" sz="2000" b="1" i="1" dirty="0"/>
                  <a:t>deterministic</a:t>
                </a:r>
                <a:r>
                  <a:rPr lang="en-GB" sz="2000" b="1" dirty="0"/>
                  <a:t> </a:t>
                </a:r>
                <a:r>
                  <a:rPr lang="en-GB" sz="2000" dirty="0"/>
                  <a:t>given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GB" sz="200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Thus, the algorithmic challenge is to efficiently compute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dirty="0"/>
                  <a:t> through randomized methods</a:t>
                </a:r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66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The goal of a randomized range finder is to produce an orthonormal 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b="1" dirty="0"/>
                  <a:t> </a:t>
                </a:r>
                <a:r>
                  <a:rPr lang="en-GB" sz="2000" dirty="0"/>
                  <a:t>with as few columns as possible such that</a:t>
                </a:r>
              </a:p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2000" dirty="0"/>
              </a:p>
              <a:p>
                <a:pPr marL="0" indent="0">
                  <a:buClr>
                    <a:schemeClr val="tx1">
                      <a:lumMod val="50000"/>
                      <a:lumOff val="50000"/>
                    </a:schemeClr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‖(</m:t>
                      </m:r>
                      <m:r>
                        <a:rPr lang="fr-FR" sz="24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𝑸𝑸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400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GB" sz="2400" i="1" dirty="0">
                          <a:latin typeface="Cambria Math" panose="02040503050406030204" pitchFamily="18" charset="0"/>
                        </a:rPr>
                        <m:t>)‖≤</m:t>
                      </m:r>
                      <m:r>
                        <a:rPr lang="el-GR" sz="2400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fr-FR" sz="2400" dirty="0"/>
              </a:p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endParaRPr lang="en-GB" sz="2000" dirty="0"/>
              </a:p>
              <a:p>
                <a:pPr>
                  <a:buClr>
                    <a:schemeClr val="tx1">
                      <a:lumMod val="50000"/>
                      <a:lumOff val="50000"/>
                    </a:schemeClr>
                  </a:buClr>
                </a:pPr>
                <a:r>
                  <a:rPr lang="en-GB" sz="2000" dirty="0"/>
                  <a:t>for some desired tolerance 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163" r="-72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10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</a:t>
            </a:r>
            <a:endParaRPr lang="en-US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979F5-F31C-584B-B360-6E21E188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1640443"/>
            <a:ext cx="7975600" cy="215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B9EC1-FA8F-9748-A74D-4BFB5806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50" y="4001294"/>
            <a:ext cx="8140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0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000" dirty="0"/>
                  <a:t>Let </a:t>
                </a:r>
                <a14:m>
                  <m:oMath xmlns:m="http://schemas.openxmlformats.org/officeDocument/2006/math">
                    <m:r>
                      <a:rPr lang="en-GB" sz="2000" i="0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000" dirty="0"/>
                  <a:t> be a sampling parameter indicating the number of Gaussian random vectors to draw for </a:t>
                </a:r>
                <a14:m>
                  <m:oMath xmlns:m="http://schemas.openxmlformats.org/officeDocument/2006/math">
                    <m:r>
                      <a:rPr lang="el-GR" sz="20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l-GR" sz="20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Draw an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000" dirty="0"/>
                  <a:t> Gaussian random matrix </a:t>
                </a:r>
                <a14:m>
                  <m:oMath xmlns:m="http://schemas.openxmlformats.org/officeDocument/2006/math">
                    <m:r>
                      <a:rPr lang="el-GR" sz="20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l-GR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Generate an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GB" sz="2000" dirty="0"/>
                  <a:t>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l-GR" sz="2000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el-GR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Generate an orthonormal matrix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GB" sz="2000" dirty="0"/>
                  <a:t>, e.g. using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𝑄𝑅</m:t>
                    </m:r>
                  </m:oMath>
                </a14:m>
                <a:r>
                  <a:rPr lang="en-GB" sz="2000" dirty="0"/>
                  <a:t> factorization 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𝑸𝑹</m:t>
                    </m:r>
                  </m:oMath>
                </a14:m>
                <a:endParaRPr lang="en-GB" sz="2000" dirty="0"/>
              </a:p>
              <a:p>
                <a:pPr>
                  <a:lnSpc>
                    <a:spcPct val="150000"/>
                  </a:lnSpc>
                </a:pPr>
                <a:r>
                  <a:rPr lang="en-GB" sz="2000" dirty="0"/>
                  <a:t>Note that the Algorithm takes as input a sampling parameter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GB" sz="2000" dirty="0"/>
                  <a:t> where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ℓ≥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 ideally. Then 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=ℓ−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 is the </a:t>
                </a:r>
                <a:r>
                  <a:rPr lang="en-GB" sz="2000" i="1" dirty="0"/>
                  <a:t>oversampling parameter</a:t>
                </a:r>
                <a:r>
                  <a:rPr lang="en-GB" sz="2000" dirty="0"/>
                  <a:t>.</a:t>
                </a:r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53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 – 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1600" dirty="0"/>
                  <a:t>Intuition</a:t>
                </a:r>
                <a:endParaRPr lang="el-GR" sz="16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a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1600" dirty="0"/>
                  <a:t> matrix of </a:t>
                </a:r>
                <a:r>
                  <a:rPr lang="fr-FR" sz="1600" dirty="0" err="1"/>
                  <a:t>rank</a:t>
                </a:r>
                <a:r>
                  <a:rPr lang="fr-FR" sz="1600" dirty="0"/>
                  <a:t> </a:t>
                </a:r>
                <a:r>
                  <a:rPr lang="fr-FR" sz="1600" dirty="0" err="1"/>
                  <a:t>exactly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 err="1"/>
                  <a:t>Let’s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draw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random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vectors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{ </m:t>
                    </m:r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=1,2, …, 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fr-FR" sz="1600" dirty="0"/>
                  <a:t> and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a 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i="1" dirty="0" err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fr-FR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 err="1"/>
                  <a:t>Because</a:t>
                </a:r>
                <a:r>
                  <a:rPr lang="fr-FR" sz="1600" dirty="0"/>
                  <a:t> the </a:t>
                </a:r>
                <a:r>
                  <a:rPr lang="fr-FR" sz="1600" dirty="0" err="1"/>
                  <a:t>random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vectors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{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a </a:t>
                </a:r>
                <a:r>
                  <a:rPr lang="fr-FR" sz="1600" dirty="0" err="1"/>
                  <a:t>linearly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independant</a:t>
                </a:r>
                <a:r>
                  <a:rPr lang="fr-FR" sz="1600" dirty="0"/>
                  <a:t> set, </a:t>
                </a:r>
                <a:r>
                  <a:rPr lang="fr-FR" sz="1600" dirty="0" err="1"/>
                  <a:t>it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very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likely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that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{ </m:t>
                    </m:r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fr-FR" sz="1600" dirty="0"/>
                  <a:t> are </a:t>
                </a:r>
                <a:r>
                  <a:rPr lang="fr-FR" sz="1600" dirty="0" err="1"/>
                  <a:t>also</a:t>
                </a:r>
                <a:r>
                  <a:rPr lang="fr-FR" sz="1600" dirty="0"/>
                  <a:t> </a:t>
                </a:r>
                <a:r>
                  <a:rPr lang="fr-FR" sz="1600" dirty="0" err="1"/>
                  <a:t>linearly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independant</a:t>
                </a:r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/>
                  <a:t>So </a:t>
                </a:r>
                <a:r>
                  <a:rPr lang="fr-FR" sz="1600" dirty="0" err="1"/>
                  <a:t>now</a:t>
                </a:r>
                <a:r>
                  <a:rPr lang="fr-FR" sz="1600" dirty="0"/>
                  <a:t>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have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independant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vectors</a:t>
                </a:r>
                <a:r>
                  <a:rPr lang="fr-FR" sz="1600" dirty="0"/>
                  <a:t> in the range of a matrix of size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sz="1600" dirty="0"/>
                  <a:t>, </a:t>
                </a:r>
                <a:r>
                  <a:rPr lang="fr-FR" sz="1600" dirty="0" err="1"/>
                  <a:t>they</a:t>
                </a:r>
                <a:r>
                  <a:rPr lang="fr-FR" sz="1600" dirty="0"/>
                  <a:t> </a:t>
                </a:r>
                <a:r>
                  <a:rPr lang="fr-FR" sz="1600" dirty="0" err="1"/>
                  <a:t>then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</a:t>
                </a:r>
                <a:r>
                  <a:rPr lang="fr-FR" sz="1600" dirty="0"/>
                  <a:t> a basis of </a:t>
                </a:r>
                <a:r>
                  <a:rPr lang="fr-FR" sz="1600" dirty="0" err="1"/>
                  <a:t>that</a:t>
                </a:r>
                <a:r>
                  <a:rPr lang="fr-FR" sz="1600" dirty="0"/>
                  <a:t> range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/>
                  <a:t>To </a:t>
                </a:r>
                <a:r>
                  <a:rPr lang="fr-FR" sz="1600" dirty="0" err="1"/>
                  <a:t>produce</a:t>
                </a:r>
                <a:r>
                  <a:rPr lang="fr-FR" sz="1600" dirty="0"/>
                  <a:t> an </a:t>
                </a:r>
                <a:r>
                  <a:rPr lang="fr-FR" sz="1600" dirty="0" err="1"/>
                  <a:t>orthonormal</a:t>
                </a:r>
                <a:r>
                  <a:rPr lang="fr-FR" sz="1600" dirty="0"/>
                  <a:t> basis, </a:t>
                </a:r>
                <a:r>
                  <a:rPr lang="fr-FR" sz="1600" dirty="0" err="1"/>
                  <a:t>we</a:t>
                </a:r>
                <a:r>
                  <a:rPr lang="fr-FR" sz="1600" dirty="0"/>
                  <a:t> </a:t>
                </a:r>
                <a:r>
                  <a:rPr lang="fr-FR" sz="1600" dirty="0" err="1"/>
                  <a:t>just</a:t>
                </a:r>
                <a:r>
                  <a:rPr lang="fr-FR" sz="1600" dirty="0"/>
                  <a:t> </a:t>
                </a:r>
                <a:r>
                  <a:rPr lang="fr-FR" sz="1600" dirty="0" err="1"/>
                  <a:t>need</a:t>
                </a:r>
                <a:r>
                  <a:rPr lang="fr-FR" sz="1600" dirty="0"/>
                  <a:t> to </a:t>
                </a:r>
                <a:r>
                  <a:rPr lang="fr-FR" sz="1600" dirty="0" err="1"/>
                  <a:t>orthonomalize</a:t>
                </a:r>
                <a:r>
                  <a:rPr lang="fr-FR" sz="1600" dirty="0"/>
                  <a:t> the </a:t>
                </a:r>
                <a14:m>
                  <m:oMath xmlns:m="http://schemas.openxmlformats.org/officeDocument/2006/math"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{ </m:t>
                    </m:r>
                    <m:sSup>
                      <m:sSupPr>
                        <m:ctrlPr>
                          <a:rPr lang="fr-F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fr-FR" sz="1600" dirty="0"/>
              </a:p>
              <a:p>
                <a:pPr lvl="1">
                  <a:lnSpc>
                    <a:spcPct val="150000"/>
                  </a:lnSpc>
                </a:pPr>
                <a:r>
                  <a:rPr lang="fr-FR" sz="1600" dirty="0" err="1"/>
                  <a:t>Which</a:t>
                </a:r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just</a:t>
                </a:r>
                <a:r>
                  <a:rPr lang="fr-FR" sz="1600" dirty="0"/>
                  <a:t> running </a:t>
                </a:r>
                <a:r>
                  <a:rPr lang="fr-FR" sz="1600" dirty="0">
                    <a:latin typeface="Helvetica" pitchFamily="2" charset="0"/>
                  </a:rPr>
                  <a:t>QR</a:t>
                </a:r>
                <a:r>
                  <a:rPr lang="fr-FR" sz="1600" dirty="0"/>
                  <a:t> </a:t>
                </a:r>
                <a:r>
                  <a:rPr lang="fr-FR" sz="1600" dirty="0" err="1"/>
                  <a:t>decomposision</a:t>
                </a:r>
                <a:r>
                  <a:rPr lang="fr-FR" sz="1600" dirty="0"/>
                  <a:t> of </a:t>
                </a:r>
                <a14:m>
                  <m:oMath xmlns:m="http://schemas.openxmlformats.org/officeDocument/2006/math">
                    <m:r>
                      <a:rPr lang="en-GB" sz="1600" b="1" i="1" dirty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l-GR" sz="1600" b="1" dirty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endParaRPr lang="fr-FR" sz="16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fr-FR" sz="1600" dirty="0"/>
                  <a:t> ( </a:t>
                </a:r>
                <a14:m>
                  <m:oMath xmlns:m="http://schemas.openxmlformats.org/officeDocument/2006/math">
                    <m:r>
                      <a:rPr lang="fr-FR" sz="16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formed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from</a:t>
                </a:r>
                <a14:m>
                  <m:oMath xmlns:m="http://schemas.openxmlformats.org/officeDocument/2006/math">
                    <m:r>
                      <a:rPr lang="fr-FR" sz="1600" b="0" i="0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begChr m:val="{"/>
                        <m:endChr m:val="}"/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fr-FR" sz="1600" dirty="0"/>
                  <a:t>.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is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formed</a:t>
                </a:r>
                <a:r>
                  <a:rPr lang="fr-FR" sz="1600" dirty="0"/>
                  <a:t> </a:t>
                </a:r>
                <a:r>
                  <a:rPr lang="fr-FR" sz="1600" dirty="0" err="1"/>
                  <a:t>from</a:t>
                </a:r>
                <a:r>
                  <a:rPr lang="fr-F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{ 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FR" sz="1600" i="1">
                        <a:latin typeface="Cambria Math" panose="02040503050406030204" pitchFamily="18" charset="0"/>
                      </a:rPr>
                      <m:t> }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/>
                  <a:t>)</a:t>
                </a:r>
                <a:br>
                  <a:rPr lang="en-GB" sz="1600" dirty="0"/>
                </a:br>
                <a:endParaRPr lang="en-US" sz="16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259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Randomized SVD – Step 1</a:t>
            </a:r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000" dirty="0"/>
                  <a:t>When the singular spectrum of </a:t>
                </a:r>
                <a:r>
                  <a:rPr lang="en-GB" sz="2000" b="1" dirty="0"/>
                  <a:t>A</a:t>
                </a:r>
                <a:r>
                  <a:rPr lang="en-GB" sz="2000" dirty="0"/>
                  <a:t> decays slowly, randomized SVD can have high reconstruction error, how can we increase the rate of spectrum decay ?</a:t>
                </a:r>
              </a:p>
              <a:p>
                <a:pPr>
                  <a:lnSpc>
                    <a:spcPct val="150000"/>
                  </a:lnSpc>
                </a:pPr>
                <a:endParaRPr lang="en-GB" sz="2000" dirty="0"/>
              </a:p>
              <a:p>
                <a:r>
                  <a:rPr lang="en-GB" sz="2000" dirty="0"/>
                  <a:t>Power iterations</a:t>
                </a:r>
              </a:p>
              <a:p>
                <a:endParaRPr lang="en-GB" sz="2000" dirty="0"/>
              </a:p>
              <a:p>
                <a:pPr lvl="1"/>
                <a:r>
                  <a:rPr lang="en-GB" sz="2000" dirty="0"/>
                  <a:t>Decompose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GB" sz="20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1" i="1" dirty="0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fr-FR" sz="2000" b="1" i="1" dirty="0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instead for which the singular value matrix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0" dirty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br>
                  <a:rPr lang="en-GB" sz="2000" dirty="0"/>
                </a:br>
                <a:endParaRPr lang="en-GB" sz="2000" dirty="0"/>
              </a:p>
              <a:p>
                <a:pPr lvl="1"/>
                <a:r>
                  <a:rPr lang="en-GB" sz="2000" dirty="0"/>
                  <a:t>The main idea is that power iterations do not modify the singular vectors, but make the spectrum decay more rapidly</a:t>
                </a:r>
                <a:br>
                  <a:rPr lang="en-GB" sz="2000" dirty="0"/>
                </a:br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8E02F9-252D-5F44-B91A-69C7FF003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797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Randomized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dirty="0"/>
              <a:t>This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we</a:t>
            </a:r>
            <a:r>
              <a:rPr lang="fr-FR" sz="2000" dirty="0"/>
              <a:t> use in production at </a:t>
            </a:r>
            <a:r>
              <a:rPr lang="fr-FR" sz="2000" dirty="0" err="1"/>
              <a:t>Criteo</a:t>
            </a:r>
            <a:r>
              <a:rPr lang="fr-FR" sz="2000" dirty="0"/>
              <a:t> !</a:t>
            </a:r>
          </a:p>
          <a:p>
            <a:pPr>
              <a:lnSpc>
                <a:spcPct val="150000"/>
              </a:lnSpc>
            </a:pPr>
            <a:endParaRPr lang="fr-FR" sz="2000" dirty="0"/>
          </a:p>
          <a:p>
            <a:pPr>
              <a:lnSpc>
                <a:spcPct val="150000"/>
              </a:lnSpc>
            </a:pPr>
            <a:r>
              <a:rPr lang="fr-FR" sz="2000" dirty="0" err="1"/>
              <a:t>We</a:t>
            </a:r>
            <a:r>
              <a:rPr lang="fr-FR" sz="2000" dirty="0"/>
              <a:t> open </a:t>
            </a:r>
            <a:r>
              <a:rPr lang="fr-FR" sz="2000" dirty="0" err="1"/>
              <a:t>sourced</a:t>
            </a:r>
            <a:r>
              <a:rPr lang="fr-FR" sz="2000" dirty="0"/>
              <a:t> </a:t>
            </a:r>
            <a:r>
              <a:rPr lang="fr-FR" sz="2000" dirty="0">
                <a:hlinkClick r:id="rId3"/>
              </a:rPr>
              <a:t>Spark-RSVD</a:t>
            </a:r>
            <a:endParaRPr lang="fr-FR" sz="2000" dirty="0"/>
          </a:p>
          <a:p>
            <a:pPr lvl="1">
              <a:lnSpc>
                <a:spcPct val="150000"/>
              </a:lnSpc>
            </a:pPr>
            <a:r>
              <a:rPr lang="en-GB" sz="2000" b="1" dirty="0"/>
              <a:t>Spark-RSVD</a:t>
            </a:r>
            <a:r>
              <a:rPr lang="en-GB" sz="2000" dirty="0"/>
              <a:t> is a lib to compute approximate SVD decomposition of large sparse matrices (up to 100 million rows and columns) using an iterative algorithm for speed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4176086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D520-3232-0C47-ACC6-828981540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21" y="-77589"/>
            <a:ext cx="10515600" cy="1325563"/>
          </a:xfrm>
        </p:spPr>
        <p:txBody>
          <a:bodyPr/>
          <a:lstStyle/>
          <a:p>
            <a:r>
              <a:rPr lang="en-FR" dirty="0"/>
              <a:t>Usage at Criteo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D2077-B3AF-404D-8447-35585438CAA1}"/>
              </a:ext>
            </a:extLst>
          </p:cNvPr>
          <p:cNvGrpSpPr/>
          <p:nvPr/>
        </p:nvGrpSpPr>
        <p:grpSpPr>
          <a:xfrm>
            <a:off x="613612" y="1462088"/>
            <a:ext cx="1961147" cy="571346"/>
            <a:chOff x="577516" y="1618401"/>
            <a:chExt cx="1961147" cy="57134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0216DA0-F98D-7D43-9473-C04B80068E99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21F93D0-9E18-0546-8EE8-FBC0FD1FA604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909CB5A-BCC2-B244-B925-0C641A1699AA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BEAA095-4A52-D04F-80A9-0BD46C90ADD2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5</a:t>
              </a:r>
              <a:endParaRPr lang="en-F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F38A68-52AE-9940-8457-F7FB3EF5DDDC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422B7C-5DCD-EC4B-B015-29DC19569B6E}"/>
              </a:ext>
            </a:extLst>
          </p:cNvPr>
          <p:cNvGrpSpPr/>
          <p:nvPr/>
        </p:nvGrpSpPr>
        <p:grpSpPr>
          <a:xfrm>
            <a:off x="613612" y="2009566"/>
            <a:ext cx="1961147" cy="571346"/>
            <a:chOff x="577516" y="1618401"/>
            <a:chExt cx="1961147" cy="57134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59AC1A5-02AA-6F40-BEB0-E8A0ADBB78ED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51D1657-340D-B54E-AA2E-07F96804E816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23E75C0-4E09-DE43-A009-7A6D5BDDFC42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9</a:t>
              </a:r>
              <a:endParaRPr lang="en-FR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823AA1F-8E34-9F41-BD78-E56A99E4AFAE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6</a:t>
              </a:r>
              <a:endParaRPr lang="en-F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EC57AC-B268-6247-9268-D4D9D82D7E8A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7933E9-5792-A24D-AB9B-3190AA55A7A5}"/>
              </a:ext>
            </a:extLst>
          </p:cNvPr>
          <p:cNvGrpSpPr/>
          <p:nvPr/>
        </p:nvGrpSpPr>
        <p:grpSpPr>
          <a:xfrm>
            <a:off x="613611" y="2580912"/>
            <a:ext cx="1961147" cy="571346"/>
            <a:chOff x="577516" y="1618401"/>
            <a:chExt cx="1961147" cy="571346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21DBF76-2ACB-8E4D-BAA9-F0C370931050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4175C4B-9A6A-C043-BED7-279595CBDCCC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7</a:t>
              </a:r>
              <a:endParaRPr lang="en-FR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B6B6E7D-3B17-C84B-BFA9-344A34358530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2B2FCAB-8031-9746-869B-7D64ABFF4EE7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105F49-CFA3-EE41-B237-9DE84A7468E8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5C0ABE-B4E7-A741-9199-208C46960EF5}"/>
              </a:ext>
            </a:extLst>
          </p:cNvPr>
          <p:cNvSpPr txBox="1"/>
          <p:nvPr/>
        </p:nvSpPr>
        <p:spPr>
          <a:xfrm>
            <a:off x="773258" y="113511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</a:t>
            </a:r>
            <a:r>
              <a:rPr lang="en-FR"/>
              <a:t>ser timelines</a:t>
            </a:r>
          </a:p>
        </p:txBody>
      </p:sp>
      <p:sp>
        <p:nvSpPr>
          <p:cNvPr id="28" name="Double Bracket 27">
            <a:extLst>
              <a:ext uri="{FF2B5EF4-FFF2-40B4-BE49-F238E27FC236}">
                <a16:creationId xmlns:a16="http://schemas.microsoft.com/office/drawing/2014/main" id="{BD81911A-DF1F-AD4C-B1ED-FD813942B07D}"/>
              </a:ext>
            </a:extLst>
          </p:cNvPr>
          <p:cNvSpPr/>
          <p:nvPr/>
        </p:nvSpPr>
        <p:spPr>
          <a:xfrm>
            <a:off x="4381497" y="1723698"/>
            <a:ext cx="2173705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B95160C-8881-F34C-B672-AEC221399B5B}"/>
              </a:ext>
            </a:extLst>
          </p:cNvPr>
          <p:cNvCxnSpPr>
            <a:cxnSpLocks/>
            <a:stCxn id="22" idx="2"/>
            <a:endCxn id="54" idx="2"/>
          </p:cNvCxnSpPr>
          <p:nvPr/>
        </p:nvCxnSpPr>
        <p:spPr>
          <a:xfrm rot="5400000" flipH="1" flipV="1">
            <a:off x="3161496" y="797281"/>
            <a:ext cx="974153" cy="3639549"/>
          </a:xfrm>
          <a:prstGeom prst="curvedConnector3">
            <a:avLst>
              <a:gd name="adj1" fmla="val -2346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38915D6-7E2D-C945-A31F-677212E5D0C7}"/>
              </a:ext>
            </a:extLst>
          </p:cNvPr>
          <p:cNvCxnSpPr>
            <a:cxnSpLocks/>
            <a:stCxn id="21" idx="0"/>
            <a:endCxn id="54" idx="1"/>
          </p:cNvCxnSpPr>
          <p:nvPr/>
        </p:nvCxnSpPr>
        <p:spPr>
          <a:xfrm rot="5400000" flipH="1" flipV="1">
            <a:off x="2801093" y="495767"/>
            <a:ext cx="756012" cy="3655104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74A596-9D3A-224B-ACFD-137EE9B2D7E5}"/>
              </a:ext>
            </a:extLst>
          </p:cNvPr>
          <p:cNvSpPr txBox="1"/>
          <p:nvPr/>
        </p:nvSpPr>
        <p:spPr>
          <a:xfrm>
            <a:off x="4459771" y="1272767"/>
            <a:ext cx="201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</a:t>
            </a:r>
            <a:r>
              <a:rPr lang="en-FR"/>
              <a:t>roduct pair counts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F46D2E45-8F5E-F54D-AA9E-021C65D17BF5}"/>
              </a:ext>
            </a:extLst>
          </p:cNvPr>
          <p:cNvSpPr/>
          <p:nvPr/>
        </p:nvSpPr>
        <p:spPr>
          <a:xfrm>
            <a:off x="6862938" y="2177448"/>
            <a:ext cx="1134436" cy="4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1" name="Double Bracket 50">
            <a:extLst>
              <a:ext uri="{FF2B5EF4-FFF2-40B4-BE49-F238E27FC236}">
                <a16:creationId xmlns:a16="http://schemas.microsoft.com/office/drawing/2014/main" id="{1D1781F0-6271-6740-9931-EDCB5927DE96}"/>
              </a:ext>
            </a:extLst>
          </p:cNvPr>
          <p:cNvSpPr/>
          <p:nvPr/>
        </p:nvSpPr>
        <p:spPr>
          <a:xfrm>
            <a:off x="8257670" y="1642099"/>
            <a:ext cx="2173705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2D66EA-A544-A54F-95E1-3F22ED254755}"/>
              </a:ext>
            </a:extLst>
          </p:cNvPr>
          <p:cNvSpPr txBox="1"/>
          <p:nvPr/>
        </p:nvSpPr>
        <p:spPr>
          <a:xfrm>
            <a:off x="9065439" y="1176515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PMI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3BEA590-04A7-2F42-99F7-F8BC212D90F9}"/>
                  </a:ext>
                </a:extLst>
              </p:cNvPr>
              <p:cNvSpPr/>
              <p:nvPr/>
            </p:nvSpPr>
            <p:spPr>
              <a:xfrm>
                <a:off x="8489211" y="1996780"/>
                <a:ext cx="1535805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3BEA590-04A7-2F42-99F7-F8BC212D9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11" y="1996780"/>
                <a:ext cx="1535805" cy="669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0FA2C0-5805-0C41-B88E-43775147FC5E}"/>
                  </a:ext>
                </a:extLst>
              </p:cNvPr>
              <p:cNvSpPr/>
              <p:nvPr/>
            </p:nvSpPr>
            <p:spPr>
              <a:xfrm>
                <a:off x="5006651" y="1760647"/>
                <a:ext cx="923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#(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60FA2C0-5805-0C41-B88E-43775147F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51" y="1760647"/>
                <a:ext cx="92339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urved Left Arrow 54">
            <a:extLst>
              <a:ext uri="{FF2B5EF4-FFF2-40B4-BE49-F238E27FC236}">
                <a16:creationId xmlns:a16="http://schemas.microsoft.com/office/drawing/2014/main" id="{3635916B-CBD1-C34C-8E63-F8846D41DC61}"/>
              </a:ext>
            </a:extLst>
          </p:cNvPr>
          <p:cNvSpPr/>
          <p:nvPr/>
        </p:nvSpPr>
        <p:spPr>
          <a:xfrm>
            <a:off x="10792327" y="2247972"/>
            <a:ext cx="1078896" cy="265090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F72FBE-08AC-6C41-BCB5-3C1B847527F7}"/>
              </a:ext>
            </a:extLst>
          </p:cNvPr>
          <p:cNvSpPr/>
          <p:nvPr/>
        </p:nvSpPr>
        <p:spPr>
          <a:xfrm>
            <a:off x="2887047" y="2177448"/>
            <a:ext cx="1134436" cy="4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3" name="Double Bracket 62">
            <a:extLst>
              <a:ext uri="{FF2B5EF4-FFF2-40B4-BE49-F238E27FC236}">
                <a16:creationId xmlns:a16="http://schemas.microsoft.com/office/drawing/2014/main" id="{14D9F16E-8DDE-6244-AF8A-93601F29117D}"/>
              </a:ext>
            </a:extLst>
          </p:cNvPr>
          <p:cNvSpPr/>
          <p:nvPr/>
        </p:nvSpPr>
        <p:spPr>
          <a:xfrm>
            <a:off x="7997374" y="4489572"/>
            <a:ext cx="588730" cy="1521631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4" name="Double Bracket 63">
            <a:extLst>
              <a:ext uri="{FF2B5EF4-FFF2-40B4-BE49-F238E27FC236}">
                <a16:creationId xmlns:a16="http://schemas.microsoft.com/office/drawing/2014/main" id="{3FB0784B-AEAD-1449-BFA6-18D67353FF4C}"/>
              </a:ext>
            </a:extLst>
          </p:cNvPr>
          <p:cNvSpPr/>
          <p:nvPr/>
        </p:nvSpPr>
        <p:spPr>
          <a:xfrm>
            <a:off x="8771073" y="3657598"/>
            <a:ext cx="1660302" cy="54429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5" name="Double Bracket 64">
            <a:extLst>
              <a:ext uri="{FF2B5EF4-FFF2-40B4-BE49-F238E27FC236}">
                <a16:creationId xmlns:a16="http://schemas.microsoft.com/office/drawing/2014/main" id="{18C1E4F9-9A01-784E-AE11-A59714F943E7}"/>
              </a:ext>
            </a:extLst>
          </p:cNvPr>
          <p:cNvSpPr/>
          <p:nvPr/>
        </p:nvSpPr>
        <p:spPr>
          <a:xfrm rot="18514266">
            <a:off x="9518753" y="4041291"/>
            <a:ext cx="209703" cy="2177562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CE7EBC-D6FF-E544-B996-D155CE783806}"/>
              </a:ext>
            </a:extLst>
          </p:cNvPr>
          <p:cNvSpPr txBox="1"/>
          <p:nvPr/>
        </p:nvSpPr>
        <p:spPr>
          <a:xfrm>
            <a:off x="9014661" y="6277508"/>
            <a:ext cx="177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Randomized</a:t>
            </a:r>
            <a:r>
              <a:rPr lang="fr-FR"/>
              <a:t> SVD</a:t>
            </a:r>
            <a:endParaRPr lang="en-FR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7332A28-1960-6548-B2FC-E69C2A998B68}"/>
              </a:ext>
            </a:extLst>
          </p:cNvPr>
          <p:cNvGrpSpPr/>
          <p:nvPr/>
        </p:nvGrpSpPr>
        <p:grpSpPr>
          <a:xfrm>
            <a:off x="4608225" y="5677442"/>
            <a:ext cx="1961147" cy="571346"/>
            <a:chOff x="577516" y="1618401"/>
            <a:chExt cx="1961147" cy="571346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CA7599E3-2971-404D-88D8-F68526451893}"/>
                </a:ext>
              </a:extLst>
            </p:cNvPr>
            <p:cNvSpPr/>
            <p:nvPr/>
          </p:nvSpPr>
          <p:spPr>
            <a:xfrm>
              <a:off x="577516" y="1690688"/>
              <a:ext cx="1961147" cy="4990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0BD9C238-CD0E-DB41-9FA0-3FCA04B58BD5}"/>
                </a:ext>
              </a:extLst>
            </p:cNvPr>
            <p:cNvSpPr/>
            <p:nvPr/>
          </p:nvSpPr>
          <p:spPr>
            <a:xfrm>
              <a:off x="621631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1</a:t>
              </a:r>
              <a:endParaRPr lang="en-FR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A457E64A-4FC4-2C40-9504-11667C5FA927}"/>
                </a:ext>
              </a:extLst>
            </p:cNvPr>
            <p:cNvSpPr/>
            <p:nvPr/>
          </p:nvSpPr>
          <p:spPr>
            <a:xfrm>
              <a:off x="1098883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2</a:t>
              </a:r>
              <a:endParaRPr lang="en-FR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AA802C36-4C48-7D42-8D14-6F925B3E0DFB}"/>
                </a:ext>
              </a:extLst>
            </p:cNvPr>
            <p:cNvSpPr/>
            <p:nvPr/>
          </p:nvSpPr>
          <p:spPr>
            <a:xfrm>
              <a:off x="1576135" y="1738814"/>
              <a:ext cx="433137" cy="4028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</a:t>
              </a:r>
              <a:r>
                <a:rPr lang="en-US" baseline="-25000"/>
                <a:t>5</a:t>
              </a:r>
              <a:endParaRPr lang="en-FR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DC930C-CBD3-1F44-BEA8-B1BD4139B577}"/>
                </a:ext>
              </a:extLst>
            </p:cNvPr>
            <p:cNvSpPr txBox="1"/>
            <p:nvPr/>
          </p:nvSpPr>
          <p:spPr>
            <a:xfrm>
              <a:off x="2053387" y="1618401"/>
              <a:ext cx="433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FR" sz="2800" b="1">
                  <a:solidFill>
                    <a:schemeClr val="accent1"/>
                  </a:solidFill>
                </a:rPr>
                <a:t>…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017B8CE6-22FB-244F-820D-F407FF2B2C78}"/>
              </a:ext>
            </a:extLst>
          </p:cNvPr>
          <p:cNvSpPr/>
          <p:nvPr/>
        </p:nvSpPr>
        <p:spPr>
          <a:xfrm>
            <a:off x="613611" y="3777917"/>
            <a:ext cx="2658978" cy="18259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5" name="Multiply 74">
            <a:extLst>
              <a:ext uri="{FF2B5EF4-FFF2-40B4-BE49-F238E27FC236}">
                <a16:creationId xmlns:a16="http://schemas.microsoft.com/office/drawing/2014/main" id="{5A50C912-72A0-7840-966F-59355F06A214}"/>
              </a:ext>
            </a:extLst>
          </p:cNvPr>
          <p:cNvSpPr/>
          <p:nvPr/>
        </p:nvSpPr>
        <p:spPr>
          <a:xfrm>
            <a:off x="1539654" y="5017166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6" name="Multiply 75">
            <a:extLst>
              <a:ext uri="{FF2B5EF4-FFF2-40B4-BE49-F238E27FC236}">
                <a16:creationId xmlns:a16="http://schemas.microsoft.com/office/drawing/2014/main" id="{B0070ACF-DFCD-8F44-9FF3-A33D02EF5636}"/>
              </a:ext>
            </a:extLst>
          </p:cNvPr>
          <p:cNvSpPr/>
          <p:nvPr/>
        </p:nvSpPr>
        <p:spPr>
          <a:xfrm>
            <a:off x="2522619" y="448977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7" name="Multiply 76">
            <a:extLst>
              <a:ext uri="{FF2B5EF4-FFF2-40B4-BE49-F238E27FC236}">
                <a16:creationId xmlns:a16="http://schemas.microsoft.com/office/drawing/2014/main" id="{4FB3CCF5-008E-3E48-83B1-345C7BA4A942}"/>
              </a:ext>
            </a:extLst>
          </p:cNvPr>
          <p:cNvSpPr/>
          <p:nvPr/>
        </p:nvSpPr>
        <p:spPr>
          <a:xfrm>
            <a:off x="900978" y="5038314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8" name="Multiply 77">
            <a:extLst>
              <a:ext uri="{FF2B5EF4-FFF2-40B4-BE49-F238E27FC236}">
                <a16:creationId xmlns:a16="http://schemas.microsoft.com/office/drawing/2014/main" id="{2DB7F2DE-C620-9E4C-BD0B-33569403A5F3}"/>
              </a:ext>
            </a:extLst>
          </p:cNvPr>
          <p:cNvSpPr/>
          <p:nvPr/>
        </p:nvSpPr>
        <p:spPr>
          <a:xfrm>
            <a:off x="768016" y="396788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9" name="Multiply 78">
            <a:extLst>
              <a:ext uri="{FF2B5EF4-FFF2-40B4-BE49-F238E27FC236}">
                <a16:creationId xmlns:a16="http://schemas.microsoft.com/office/drawing/2014/main" id="{00DC43D1-22D4-F94D-9B47-CDAB578A9198}"/>
              </a:ext>
            </a:extLst>
          </p:cNvPr>
          <p:cNvSpPr/>
          <p:nvPr/>
        </p:nvSpPr>
        <p:spPr>
          <a:xfrm>
            <a:off x="1234546" y="473456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8A2740C8-0183-4C44-9C02-54C8E6E8009F}"/>
              </a:ext>
            </a:extLst>
          </p:cNvPr>
          <p:cNvSpPr/>
          <p:nvPr/>
        </p:nvSpPr>
        <p:spPr>
          <a:xfrm>
            <a:off x="2206482" y="516191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1" name="Multiply 80">
            <a:extLst>
              <a:ext uri="{FF2B5EF4-FFF2-40B4-BE49-F238E27FC236}">
                <a16:creationId xmlns:a16="http://schemas.microsoft.com/office/drawing/2014/main" id="{773BE1C1-BED7-AB42-A361-5D58470B64FF}"/>
              </a:ext>
            </a:extLst>
          </p:cNvPr>
          <p:cNvSpPr/>
          <p:nvPr/>
        </p:nvSpPr>
        <p:spPr>
          <a:xfrm>
            <a:off x="1943100" y="5369872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2" name="Multiply 81">
            <a:extLst>
              <a:ext uri="{FF2B5EF4-FFF2-40B4-BE49-F238E27FC236}">
                <a16:creationId xmlns:a16="http://schemas.microsoft.com/office/drawing/2014/main" id="{05F8CB60-A765-B947-B91E-F4353ED048F7}"/>
              </a:ext>
            </a:extLst>
          </p:cNvPr>
          <p:cNvSpPr/>
          <p:nvPr/>
        </p:nvSpPr>
        <p:spPr>
          <a:xfrm>
            <a:off x="1562821" y="4157507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3" name="Multiply 82">
            <a:extLst>
              <a:ext uri="{FF2B5EF4-FFF2-40B4-BE49-F238E27FC236}">
                <a16:creationId xmlns:a16="http://schemas.microsoft.com/office/drawing/2014/main" id="{C44EDE91-2538-D646-B997-F0D2C1995032}"/>
              </a:ext>
            </a:extLst>
          </p:cNvPr>
          <p:cNvSpPr/>
          <p:nvPr/>
        </p:nvSpPr>
        <p:spPr>
          <a:xfrm>
            <a:off x="2089482" y="408488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4" name="Multiply 83">
            <a:extLst>
              <a:ext uri="{FF2B5EF4-FFF2-40B4-BE49-F238E27FC236}">
                <a16:creationId xmlns:a16="http://schemas.microsoft.com/office/drawing/2014/main" id="{126E9882-DC80-0D4F-9A3B-67795526A4EF}"/>
              </a:ext>
            </a:extLst>
          </p:cNvPr>
          <p:cNvSpPr/>
          <p:nvPr/>
        </p:nvSpPr>
        <p:spPr>
          <a:xfrm>
            <a:off x="1134978" y="4299158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5" name="Multiply 84">
            <a:extLst>
              <a:ext uri="{FF2B5EF4-FFF2-40B4-BE49-F238E27FC236}">
                <a16:creationId xmlns:a16="http://schemas.microsoft.com/office/drawing/2014/main" id="{1665F6D7-DE64-3742-A181-D9E095735B72}"/>
              </a:ext>
            </a:extLst>
          </p:cNvPr>
          <p:cNvSpPr/>
          <p:nvPr/>
        </p:nvSpPr>
        <p:spPr>
          <a:xfrm>
            <a:off x="1811367" y="4462089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6" name="Multiply 85">
            <a:extLst>
              <a:ext uri="{FF2B5EF4-FFF2-40B4-BE49-F238E27FC236}">
                <a16:creationId xmlns:a16="http://schemas.microsoft.com/office/drawing/2014/main" id="{FBCBC509-D1C5-1B48-8CF4-56FF33BDDC49}"/>
              </a:ext>
            </a:extLst>
          </p:cNvPr>
          <p:cNvSpPr/>
          <p:nvPr/>
        </p:nvSpPr>
        <p:spPr>
          <a:xfrm>
            <a:off x="2770047" y="5155314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7" name="Multiply 86">
            <a:extLst>
              <a:ext uri="{FF2B5EF4-FFF2-40B4-BE49-F238E27FC236}">
                <a16:creationId xmlns:a16="http://schemas.microsoft.com/office/drawing/2014/main" id="{90DC09C7-DA22-B646-87FF-157564D54AEB}"/>
              </a:ext>
            </a:extLst>
          </p:cNvPr>
          <p:cNvSpPr/>
          <p:nvPr/>
        </p:nvSpPr>
        <p:spPr>
          <a:xfrm>
            <a:off x="781653" y="4613983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4AC9E3A-FEB1-D241-A368-130664168A0C}"/>
              </a:ext>
            </a:extLst>
          </p:cNvPr>
          <p:cNvSpPr txBox="1"/>
          <p:nvPr/>
        </p:nvSpPr>
        <p:spPr>
          <a:xfrm>
            <a:off x="657726" y="5830507"/>
            <a:ext cx="2304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Embedding</a:t>
            </a:r>
            <a:r>
              <a:rPr lang="fr-FR"/>
              <a:t> </a:t>
            </a:r>
            <a:r>
              <a:rPr lang="fr-FR" err="1"/>
              <a:t>space</a:t>
            </a:r>
            <a:endParaRPr lang="fr-FR"/>
          </a:p>
          <a:p>
            <a:r>
              <a:rPr lang="fr-FR"/>
              <a:t>     </a:t>
            </a:r>
            <a:r>
              <a:rPr lang="fr-FR" err="1"/>
              <a:t>product</a:t>
            </a:r>
            <a:r>
              <a:rPr lang="fr-FR"/>
              <a:t> </a:t>
            </a:r>
            <a:r>
              <a:rPr lang="fr-FR" err="1"/>
              <a:t>embedding</a:t>
            </a:r>
            <a:endParaRPr lang="fr-FR"/>
          </a:p>
          <a:p>
            <a:r>
              <a:rPr lang="fr-FR"/>
              <a:t>     user </a:t>
            </a:r>
            <a:r>
              <a:rPr lang="fr-FR" err="1"/>
              <a:t>embedding</a:t>
            </a:r>
            <a:endParaRPr lang="fr-FR"/>
          </a:p>
          <a:p>
            <a:endParaRPr lang="en-FR"/>
          </a:p>
        </p:txBody>
      </p:sp>
      <p:sp>
        <p:nvSpPr>
          <p:cNvPr id="90" name="Multiply 89">
            <a:extLst>
              <a:ext uri="{FF2B5EF4-FFF2-40B4-BE49-F238E27FC236}">
                <a16:creationId xmlns:a16="http://schemas.microsoft.com/office/drawing/2014/main" id="{B835BC05-26E9-3E4F-873E-17A72B14EE03}"/>
              </a:ext>
            </a:extLst>
          </p:cNvPr>
          <p:cNvSpPr/>
          <p:nvPr/>
        </p:nvSpPr>
        <p:spPr>
          <a:xfrm>
            <a:off x="736497" y="6200116"/>
            <a:ext cx="234000" cy="234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E98E50F-1501-EE49-82A5-6261BC55AA27}"/>
              </a:ext>
            </a:extLst>
          </p:cNvPr>
          <p:cNvSpPr/>
          <p:nvPr/>
        </p:nvSpPr>
        <p:spPr>
          <a:xfrm>
            <a:off x="4811180" y="6325634"/>
            <a:ext cx="1314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User </a:t>
            </a:r>
            <a:r>
              <a:rPr lang="fr-FR" err="1"/>
              <a:t>history</a:t>
            </a:r>
            <a:endParaRPr lang="en-FR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7912FD-0F43-CF4B-A678-67A58C03928A}"/>
              </a:ext>
            </a:extLst>
          </p:cNvPr>
          <p:cNvSpPr txBox="1"/>
          <p:nvPr/>
        </p:nvSpPr>
        <p:spPr>
          <a:xfrm rot="16200000">
            <a:off x="7568740" y="4880186"/>
            <a:ext cx="137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</a:t>
            </a:r>
            <a:r>
              <a:rPr lang="en-FR"/>
              <a:t>roduct embeddings</a:t>
            </a:r>
          </a:p>
        </p:txBody>
      </p: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C834726A-59CC-B146-8E95-658DE23F9D63}"/>
              </a:ext>
            </a:extLst>
          </p:cNvPr>
          <p:cNvCxnSpPr>
            <a:cxnSpLocks/>
            <a:stCxn id="92" idx="3"/>
            <a:endCxn id="95" idx="6"/>
          </p:cNvCxnSpPr>
          <p:nvPr/>
        </p:nvCxnSpPr>
        <p:spPr>
          <a:xfrm rot="16200000" flipH="1" flipV="1">
            <a:off x="5034840" y="1755682"/>
            <a:ext cx="464092" cy="5981571"/>
          </a:xfrm>
          <a:prstGeom prst="curvedConnector4">
            <a:avLst>
              <a:gd name="adj1" fmla="val -75097"/>
              <a:gd name="adj2" fmla="val 40221"/>
            </a:avLst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54F2C38C-1E07-C043-BA19-B82BD4A0D8C4}"/>
              </a:ext>
            </a:extLst>
          </p:cNvPr>
          <p:cNvSpPr/>
          <p:nvPr/>
        </p:nvSpPr>
        <p:spPr>
          <a:xfrm>
            <a:off x="2060100" y="4870514"/>
            <a:ext cx="216000" cy="216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62188F8A-6078-E649-B0F9-9A09FFD38FA2}"/>
              </a:ext>
            </a:extLst>
          </p:cNvPr>
          <p:cNvCxnSpPr>
            <a:cxnSpLocks/>
            <a:stCxn id="69" idx="0"/>
            <a:endCxn id="95" idx="6"/>
          </p:cNvCxnSpPr>
          <p:nvPr/>
        </p:nvCxnSpPr>
        <p:spPr>
          <a:xfrm rot="16200000" flipV="1">
            <a:off x="3546843" y="3707772"/>
            <a:ext cx="771215" cy="3312699"/>
          </a:xfrm>
          <a:prstGeom prst="curvedConnector2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4C8A6BB-23DC-2C40-AAAE-C7D6369AF98F}"/>
              </a:ext>
            </a:extLst>
          </p:cNvPr>
          <p:cNvSpPr/>
          <p:nvPr/>
        </p:nvSpPr>
        <p:spPr>
          <a:xfrm>
            <a:off x="5247575" y="4780233"/>
            <a:ext cx="1960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Neural network</a:t>
            </a:r>
          </a:p>
          <a:p>
            <a:r>
              <a:rPr lang="fr-FR" err="1"/>
              <a:t>optimized</a:t>
            </a:r>
            <a:r>
              <a:rPr lang="fr-FR"/>
              <a:t> on clicks</a:t>
            </a:r>
            <a:endParaRPr lang="en-FR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DAADF5B-687A-9341-8EAE-EA47046A0926}"/>
              </a:ext>
            </a:extLst>
          </p:cNvPr>
          <p:cNvSpPr/>
          <p:nvPr/>
        </p:nvSpPr>
        <p:spPr>
          <a:xfrm>
            <a:off x="745497" y="6478966"/>
            <a:ext cx="216000" cy="216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452603A-4942-BD40-9AFD-653171DAFBEC}"/>
              </a:ext>
            </a:extLst>
          </p:cNvPr>
          <p:cNvSpPr/>
          <p:nvPr/>
        </p:nvSpPr>
        <p:spPr>
          <a:xfrm>
            <a:off x="1541751" y="4336019"/>
            <a:ext cx="1296838" cy="1284986"/>
          </a:xfrm>
          <a:prstGeom prst="ellipse">
            <a:avLst/>
          </a:prstGeom>
          <a:solidFill>
            <a:schemeClr val="accent2">
              <a:alpha val="3851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669478D-972C-024A-84A9-77F9DA8A1153}"/>
              </a:ext>
            </a:extLst>
          </p:cNvPr>
          <p:cNvSpPr/>
          <p:nvPr/>
        </p:nvSpPr>
        <p:spPr>
          <a:xfrm>
            <a:off x="2500170" y="4110122"/>
            <a:ext cx="2484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err="1"/>
              <a:t>Recommended</a:t>
            </a:r>
            <a:r>
              <a:rPr lang="fr-FR"/>
              <a:t> </a:t>
            </a:r>
            <a:r>
              <a:rPr lang="fr-FR" err="1"/>
              <a:t>products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42768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Criteo real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53C82-B96F-2945-A824-774C5CD9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479F2-A7D8-2F43-9950-2A1D645C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690688"/>
            <a:ext cx="10337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74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Criteo real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353C82-B96F-2945-A824-774C5CD9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8A979-D9FA-4848-B40D-4AECF867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5" y="1704976"/>
            <a:ext cx="101346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2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i="1" dirty="0"/>
              <a:t>« tell me </a:t>
            </a:r>
            <a:r>
              <a:rPr lang="fr-FR" i="1" dirty="0" err="1"/>
              <a:t>what’s</a:t>
            </a:r>
            <a:r>
              <a:rPr lang="fr-FR" i="1" dirty="0"/>
              <a:t> </a:t>
            </a:r>
            <a:r>
              <a:rPr lang="fr-FR" i="1" dirty="0" err="1"/>
              <a:t>popular</a:t>
            </a:r>
            <a:r>
              <a:rPr lang="fr-FR" i="1" dirty="0"/>
              <a:t> </a:t>
            </a:r>
            <a:r>
              <a:rPr lang="fr-FR" i="1" dirty="0" err="1"/>
              <a:t>among</a:t>
            </a:r>
            <a:r>
              <a:rPr lang="fr-FR" i="1" dirty="0"/>
              <a:t> </a:t>
            </a:r>
            <a:r>
              <a:rPr lang="fr-FR" i="1" dirty="0" err="1"/>
              <a:t>my</a:t>
            </a:r>
            <a:r>
              <a:rPr lang="fr-FR" i="1" dirty="0"/>
              <a:t> </a:t>
            </a:r>
            <a:r>
              <a:rPr lang="fr-FR" i="1" dirty="0" err="1"/>
              <a:t>peers</a:t>
            </a:r>
            <a:r>
              <a:rPr lang="fr-FR" i="1" dirty="0"/>
              <a:t> »</a:t>
            </a:r>
          </a:p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/>
              <a:t>One of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and </a:t>
            </a:r>
            <a:r>
              <a:rPr lang="fr-FR" dirty="0" err="1"/>
              <a:t>successfully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techniques</a:t>
            </a:r>
          </a:p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 err="1"/>
              <a:t>Widely</a:t>
            </a:r>
            <a:r>
              <a:rPr lang="fr-FR" dirty="0"/>
              <a:t> applicable,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need</a:t>
            </a:r>
            <a:r>
              <a:rPr lang="fr-FR" dirty="0"/>
              <a:t> a lot of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knowledge</a:t>
            </a:r>
            <a:endParaRPr lang="fr-FR" dirty="0"/>
          </a:p>
          <a:p>
            <a:pPr marL="171450" indent="-1714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 err="1">
                <a:latin typeface="Century Gothic" panose="020B0502020202020204" pitchFamily="34" charset="0"/>
              </a:rPr>
              <a:t>Hypothesis</a:t>
            </a:r>
            <a:r>
              <a:rPr lang="fr-FR" dirty="0"/>
              <a:t>: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tastes in the </a:t>
            </a:r>
            <a:r>
              <a:rPr lang="fr-FR" dirty="0" err="1"/>
              <a:t>past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continue to do </a:t>
            </a:r>
            <a:r>
              <a:rPr lang="fr-FR" dirty="0" err="1"/>
              <a:t>so</a:t>
            </a:r>
            <a:r>
              <a:rPr lang="fr-FR" dirty="0"/>
              <a:t>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37816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>
                <a:latin typeface="Century Gothic" panose="020B0502020202020204" pitchFamily="34" charset="0"/>
              </a:rPr>
              <a:t>Most </a:t>
            </a:r>
            <a:r>
              <a:rPr lang="fr-FR" b="1" dirty="0" err="1">
                <a:latin typeface="Century Gothic" panose="020B0502020202020204" pitchFamily="34" charset="0"/>
              </a:rPr>
              <a:t>common</a:t>
            </a:r>
            <a:r>
              <a:rPr lang="fr-FR" b="1" dirty="0">
                <a:latin typeface="Century Gothic" panose="020B0502020202020204" pitchFamily="34" charset="0"/>
              </a:rPr>
              <a:t> setting: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>
                <a:latin typeface="Century Gothic" panose="020B0502020202020204" pitchFamily="34" charset="0"/>
              </a:rPr>
              <a:t>Input</a:t>
            </a:r>
            <a:r>
              <a:rPr lang="fr-FR" dirty="0"/>
              <a:t>: matrix of user-item feedback or ratings (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missing</a:t>
            </a:r>
            <a:r>
              <a:rPr lang="fr-FR" dirty="0"/>
              <a:t> values of course, </a:t>
            </a:r>
            <a:r>
              <a:rPr lang="fr-FR" dirty="0" err="1"/>
              <a:t>this</a:t>
            </a:r>
            <a:r>
              <a:rPr lang="fr-FR" dirty="0"/>
              <a:t> matrix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)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b="1" dirty="0">
                <a:latin typeface="Century Gothic" panose="020B0502020202020204" pitchFamily="34" charset="0"/>
              </a:rPr>
              <a:t>Output</a:t>
            </a:r>
            <a:r>
              <a:rPr lang="fr-FR" dirty="0"/>
              <a:t>: </a:t>
            </a:r>
            <a:r>
              <a:rPr lang="fr-FR" dirty="0" err="1"/>
              <a:t>Predictions</a:t>
            </a:r>
            <a:r>
              <a:rPr lang="fr-FR" dirty="0"/>
              <a:t> for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lang="fr-FR" dirty="0"/>
          </a:p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of item </a:t>
            </a:r>
            <a:r>
              <a:rPr lang="fr-FR" dirty="0" err="1"/>
              <a:t>features</a:t>
            </a:r>
            <a:r>
              <a:rPr lang="fr-FR" dirty="0"/>
              <a:t> (</a:t>
            </a:r>
            <a:r>
              <a:rPr lang="fr-FR" dirty="0" err="1"/>
              <a:t>eg</a:t>
            </a:r>
            <a:r>
              <a:rPr lang="fr-FR" dirty="0"/>
              <a:t>. </a:t>
            </a:r>
            <a:r>
              <a:rPr lang="fr-FR" dirty="0" err="1"/>
              <a:t>movie</a:t>
            </a:r>
            <a:r>
              <a:rPr lang="fr-FR" dirty="0"/>
              <a:t> genre, </a:t>
            </a:r>
            <a:r>
              <a:rPr lang="fr-FR" dirty="0" err="1"/>
              <a:t>length</a:t>
            </a:r>
            <a:r>
              <a:rPr lang="fr-FR" dirty="0"/>
              <a:t> or </a:t>
            </a:r>
            <a:r>
              <a:rPr lang="fr-FR" dirty="0" err="1"/>
              <a:t>actors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323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>
                <a:latin typeface="Helvetica" pitchFamily="2" charset="0"/>
              </a:rPr>
              <a:t>Explicit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The user </a:t>
            </a:r>
            <a:r>
              <a:rPr lang="fr-FR" sz="1600" dirty="0" err="1"/>
              <a:t>rated</a:t>
            </a:r>
            <a:r>
              <a:rPr lang="fr-FR" sz="1600" dirty="0"/>
              <a:t> </a:t>
            </a:r>
            <a:r>
              <a:rPr lang="fr-FR" sz="1600" dirty="0" err="1"/>
              <a:t>explicitely</a:t>
            </a:r>
            <a:r>
              <a:rPr lang="fr-FR" sz="1600" dirty="0"/>
              <a:t> the item (</a:t>
            </a:r>
            <a:r>
              <a:rPr lang="fr-FR" sz="1600" dirty="0" err="1"/>
              <a:t>like</a:t>
            </a:r>
            <a:r>
              <a:rPr lang="fr-FR" sz="1600" dirty="0"/>
              <a:t>/</a:t>
            </a:r>
            <a:r>
              <a:rPr lang="fr-FR" sz="1600" dirty="0" err="1"/>
              <a:t>dislike</a:t>
            </a:r>
            <a:r>
              <a:rPr lang="fr-FR" sz="1600" dirty="0"/>
              <a:t>, star rating …)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It </a:t>
            </a:r>
            <a:r>
              <a:rPr lang="fr-FR" sz="1600" dirty="0" err="1"/>
              <a:t>requires</a:t>
            </a:r>
            <a:r>
              <a:rPr lang="fr-FR" sz="1600" dirty="0"/>
              <a:t> effort </a:t>
            </a:r>
            <a:r>
              <a:rPr lang="fr-FR" sz="1600" dirty="0" err="1"/>
              <a:t>from</a:t>
            </a:r>
            <a:r>
              <a:rPr lang="fr-FR" sz="1600" dirty="0"/>
              <a:t> the user (friction)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 err="1"/>
              <a:t>Somewhat</a:t>
            </a:r>
            <a:r>
              <a:rPr lang="fr-FR" sz="1600" dirty="0"/>
              <a:t> </a:t>
            </a:r>
            <a:r>
              <a:rPr lang="fr-FR" sz="1600" dirty="0" err="1"/>
              <a:t>clear</a:t>
            </a:r>
            <a:r>
              <a:rPr lang="fr-FR" sz="1600" dirty="0"/>
              <a:t> signal of </a:t>
            </a:r>
            <a:r>
              <a:rPr lang="fr-FR" sz="1600" dirty="0" err="1"/>
              <a:t>what</a:t>
            </a:r>
            <a:r>
              <a:rPr lang="fr-FR" sz="1600" dirty="0"/>
              <a:t> the user </a:t>
            </a:r>
            <a:r>
              <a:rPr lang="fr-FR" sz="1600" dirty="0" err="1"/>
              <a:t>feels</a:t>
            </a:r>
            <a:r>
              <a:rPr lang="fr-FR" sz="1600" dirty="0"/>
              <a:t> about the item</a:t>
            </a:r>
          </a:p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 err="1">
                <a:latin typeface="Helvetica" pitchFamily="2" charset="0"/>
              </a:rPr>
              <a:t>Implicit</a:t>
            </a:r>
            <a:endParaRPr lang="fr-FR" sz="1600" dirty="0">
              <a:latin typeface="Helvetica" pitchFamily="2" charset="0"/>
            </a:endParaRP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Click/Non Click, </a:t>
            </a:r>
            <a:r>
              <a:rPr lang="fr-FR" sz="1600" dirty="0" err="1"/>
              <a:t>buying</a:t>
            </a:r>
            <a:r>
              <a:rPr lang="fr-FR" sz="1600" dirty="0"/>
              <a:t> an item, </a:t>
            </a:r>
            <a:r>
              <a:rPr lang="fr-FR" sz="1600" dirty="0" err="1"/>
              <a:t>visiting</a:t>
            </a:r>
            <a:r>
              <a:rPr lang="fr-FR" sz="1600" dirty="0"/>
              <a:t> a page, </a:t>
            </a:r>
            <a:r>
              <a:rPr lang="fr-FR" sz="1600" dirty="0" err="1"/>
              <a:t>viewing</a:t>
            </a:r>
            <a:r>
              <a:rPr lang="fr-FR" sz="1600" dirty="0"/>
              <a:t> a </a:t>
            </a:r>
            <a:r>
              <a:rPr lang="fr-FR" sz="1600" dirty="0" err="1"/>
              <a:t>video</a:t>
            </a:r>
            <a:endParaRPr lang="fr-FR" sz="1600" dirty="0"/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 err="1"/>
              <a:t>Easier</a:t>
            </a:r>
            <a:r>
              <a:rPr lang="fr-FR" sz="1600" dirty="0"/>
              <a:t> to </a:t>
            </a:r>
            <a:r>
              <a:rPr lang="fr-FR" sz="1600" dirty="0" err="1"/>
              <a:t>collect</a:t>
            </a:r>
            <a:r>
              <a:rPr lang="fr-FR" sz="1600" dirty="0"/>
              <a:t>, minimal friction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1600" dirty="0"/>
              <a:t>More « </a:t>
            </a:r>
            <a:r>
              <a:rPr lang="fr-FR" sz="1600" dirty="0" err="1"/>
              <a:t>honest</a:t>
            </a:r>
            <a:r>
              <a:rPr lang="fr-FR" sz="1600" dirty="0"/>
              <a:t> » (Netflix </a:t>
            </a:r>
            <a:r>
              <a:rPr lang="fr-FR" sz="1600" dirty="0" err="1"/>
              <a:t>example</a:t>
            </a:r>
            <a:r>
              <a:rPr lang="fr-FR" sz="1600" dirty="0"/>
              <a:t>: </a:t>
            </a:r>
            <a:r>
              <a:rPr lang="fr-FR" sz="1600" dirty="0" err="1"/>
              <a:t>highly</a:t>
            </a:r>
            <a:r>
              <a:rPr lang="fr-FR" sz="1600" dirty="0"/>
              <a:t> </a:t>
            </a:r>
            <a:r>
              <a:rPr lang="fr-FR" sz="1600" dirty="0" err="1"/>
              <a:t>rated</a:t>
            </a:r>
            <a:r>
              <a:rPr lang="fr-FR" sz="1600" dirty="0"/>
              <a:t> vs </a:t>
            </a:r>
            <a:r>
              <a:rPr lang="fr-FR" sz="1600" dirty="0" err="1"/>
              <a:t>watched</a:t>
            </a:r>
            <a:r>
              <a:rPr lang="fr-FR" sz="1600" dirty="0"/>
              <a:t>)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endParaRPr lang="fr-FR" sz="400" dirty="0"/>
          </a:p>
          <a:p>
            <a:pPr marL="342900" lvl="1" indent="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None/>
            </a:pPr>
            <a:r>
              <a:rPr lang="fr-FR" sz="1600" dirty="0" err="1"/>
              <a:t>Recommended</a:t>
            </a:r>
            <a:r>
              <a:rPr lang="fr-FR" sz="1600" dirty="0"/>
              <a:t> </a:t>
            </a:r>
            <a:r>
              <a:rPr lang="fr-FR" sz="1600" dirty="0" err="1"/>
              <a:t>reading</a:t>
            </a:r>
            <a:r>
              <a:rPr lang="fr-FR" sz="1600" dirty="0"/>
              <a:t> on </a:t>
            </a:r>
            <a:r>
              <a:rPr lang="fr-FR" sz="1600" dirty="0" err="1"/>
              <a:t>implicit</a:t>
            </a:r>
            <a:r>
              <a:rPr lang="fr-FR" sz="1600" dirty="0"/>
              <a:t> / explicit feedback: </a:t>
            </a:r>
            <a:r>
              <a:rPr lang="fr-FR" sz="1600" dirty="0">
                <a:hlinkClick r:id="rId3"/>
              </a:rPr>
              <a:t>https://www.wired.com/2013/08/qq-netflix-algorithm/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657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Matrix factorization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74A5E4-7F38-C948-B4B6-F2447738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721" y="1766722"/>
            <a:ext cx="4903154" cy="363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5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Matrix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02F9-252D-5F44-B91A-69C7FF003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/>
              <a:t>Main </a:t>
            </a:r>
            <a:r>
              <a:rPr lang="fr-FR" sz="2000" dirty="0" err="1"/>
              <a:t>idea</a:t>
            </a:r>
            <a:r>
              <a:rPr lang="fr-FR" sz="2000" dirty="0"/>
              <a:t>: latent </a:t>
            </a:r>
            <a:r>
              <a:rPr lang="fr-FR" sz="2000" dirty="0" err="1"/>
              <a:t>factors</a:t>
            </a:r>
            <a:r>
              <a:rPr lang="fr-FR" sz="2000" dirty="0"/>
              <a:t> of </a:t>
            </a:r>
            <a:r>
              <a:rPr lang="fr-FR" sz="2000" dirty="0" err="1"/>
              <a:t>users</a:t>
            </a:r>
            <a:r>
              <a:rPr lang="fr-FR" sz="2000" dirty="0"/>
              <a:t>/items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Some</a:t>
            </a:r>
            <a:r>
              <a:rPr lang="fr-FR" sz="2000" dirty="0"/>
              <a:t> </a:t>
            </a:r>
            <a:r>
              <a:rPr lang="fr-FR" sz="2000" dirty="0" err="1"/>
              <a:t>users</a:t>
            </a:r>
            <a:r>
              <a:rPr lang="fr-FR" sz="2000" dirty="0"/>
              <a:t> </a:t>
            </a:r>
            <a:r>
              <a:rPr lang="fr-FR" sz="2000" dirty="0" err="1"/>
              <a:t>like</a:t>
            </a:r>
            <a:r>
              <a:rPr lang="fr-FR" sz="2000" dirty="0"/>
              <a:t> action </a:t>
            </a:r>
            <a:r>
              <a:rPr lang="fr-FR" sz="2000" dirty="0" err="1"/>
              <a:t>movies</a:t>
            </a:r>
            <a:r>
              <a:rPr lang="fr-FR" sz="2000" dirty="0"/>
              <a:t>, romance, … at </a:t>
            </a:r>
            <a:r>
              <a:rPr lang="fr-FR" sz="2000" dirty="0" err="1"/>
              <a:t>different</a:t>
            </a:r>
            <a:r>
              <a:rPr lang="fr-FR" sz="2000" dirty="0"/>
              <a:t> proportions</a:t>
            </a:r>
          </a:p>
          <a:p>
            <a:pPr marL="628650" lvl="1" indent="-28575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Same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said</a:t>
            </a:r>
            <a:r>
              <a:rPr lang="fr-FR" sz="2000" dirty="0"/>
              <a:t> about </a:t>
            </a:r>
            <a:r>
              <a:rPr lang="fr-FR" sz="2000" dirty="0" err="1"/>
              <a:t>movies</a:t>
            </a:r>
            <a:endParaRPr lang="fr-FR" sz="2000" dirty="0"/>
          </a:p>
          <a:p>
            <a:pPr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/>
              <a:t>Use </a:t>
            </a:r>
            <a:r>
              <a:rPr lang="fr-FR" sz="2000" dirty="0" err="1"/>
              <a:t>these</a:t>
            </a:r>
            <a:r>
              <a:rPr lang="fr-FR" sz="2000" dirty="0"/>
              <a:t> latent </a:t>
            </a:r>
            <a:r>
              <a:rPr lang="fr-FR" sz="2000" dirty="0" err="1"/>
              <a:t>factors</a:t>
            </a:r>
            <a:r>
              <a:rPr lang="fr-FR" sz="2000" dirty="0"/>
              <a:t> to 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Predict</a:t>
            </a:r>
            <a:r>
              <a:rPr lang="fr-FR" sz="2000" dirty="0"/>
              <a:t> interactions/ratings</a:t>
            </a:r>
          </a:p>
          <a:p>
            <a:pPr lvl="1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</a:pPr>
            <a:r>
              <a:rPr lang="fr-FR" sz="2000" dirty="0" err="1"/>
              <a:t>Compute</a:t>
            </a:r>
            <a:r>
              <a:rPr lang="fr-FR" sz="2000" dirty="0"/>
              <a:t> </a:t>
            </a:r>
            <a:r>
              <a:rPr lang="fr-FR" sz="2000" dirty="0" err="1"/>
              <a:t>similarities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users</a:t>
            </a:r>
            <a:r>
              <a:rPr lang="fr-FR" sz="2000" dirty="0"/>
              <a:t> and items</a:t>
            </a:r>
          </a:p>
        </p:txBody>
      </p:sp>
    </p:spTree>
    <p:extLst>
      <p:ext uri="{BB962C8B-B14F-4D97-AF65-F5344CB8AC3E}">
        <p14:creationId xmlns:p14="http://schemas.microsoft.com/office/powerpoint/2010/main" val="230739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898F-9460-6B47-8E7E-78F3E825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User-Item Matrix Factorization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97B17B-7397-B049-B916-754E2A33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09" y="1690688"/>
            <a:ext cx="6480782" cy="466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1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2186</Words>
  <Application>Microsoft Macintosh PowerPoint</Application>
  <PresentationFormat>Widescreen</PresentationFormat>
  <Paragraphs>294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Century Gothic</vt:lpstr>
      <vt:lpstr>Helvetica</vt:lpstr>
      <vt:lpstr>Helvetica Light</vt:lpstr>
      <vt:lpstr>Office Theme</vt:lpstr>
      <vt:lpstr>Large Scale Machine Learning</vt:lpstr>
      <vt:lpstr>Recommender Systems </vt:lpstr>
      <vt:lpstr>Recommender Systems </vt:lpstr>
      <vt:lpstr>Collaborative filtering</vt:lpstr>
      <vt:lpstr>Collaborative filtering</vt:lpstr>
      <vt:lpstr>Collaborative filtering</vt:lpstr>
      <vt:lpstr>Matrix factorization</vt:lpstr>
      <vt:lpstr>Matrix factorization</vt:lpstr>
      <vt:lpstr>User-Item Matrix Factorization</vt:lpstr>
      <vt:lpstr>User-Item Matrix Factorization</vt:lpstr>
      <vt:lpstr>User-Item Matrix Factorization</vt:lpstr>
      <vt:lpstr>Unconstrained MF</vt:lpstr>
      <vt:lpstr>Unconstrained MF: Iterative optimization</vt:lpstr>
      <vt:lpstr>Unconstrained MF: Iterative optimization</vt:lpstr>
      <vt:lpstr>Unconstrained MF: Simple Parallel SGD</vt:lpstr>
      <vt:lpstr>Unconstrained MF: Simple Parallel SGD</vt:lpstr>
      <vt:lpstr>ALS: Alternative Least Squares</vt:lpstr>
      <vt:lpstr>ALS: Alternative Least Squares</vt:lpstr>
      <vt:lpstr>Distributed ALS: Block ALS</vt:lpstr>
      <vt:lpstr>Item-Item matrix</vt:lpstr>
      <vt:lpstr>Pointwise Mutual Information PMI</vt:lpstr>
      <vt:lpstr>Pointwise Mutual Information PMI</vt:lpstr>
      <vt:lpstr>Singular Value Decomposition</vt:lpstr>
      <vt:lpstr>Singular Value Decomposition</vt:lpstr>
      <vt:lpstr>Singular Value Decomposition</vt:lpstr>
      <vt:lpstr>Randomized SVD</vt:lpstr>
      <vt:lpstr>Randomized SVD – Step 2</vt:lpstr>
      <vt:lpstr>Randomized SVD – Step 2</vt:lpstr>
      <vt:lpstr>Randomized SVD – Step 1</vt:lpstr>
      <vt:lpstr>Randomized SVD – Step 1</vt:lpstr>
      <vt:lpstr>Randomized SVD – Step 1</vt:lpstr>
      <vt:lpstr>Randomized SVD – Step 1</vt:lpstr>
      <vt:lpstr>Randomized SVD</vt:lpstr>
      <vt:lpstr>Usage at Criteo</vt:lpstr>
      <vt:lpstr>Criteo real example</vt:lpstr>
      <vt:lpstr>Criteo real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Machine Learning</dc:title>
  <dc:creator>Mohamed-Amine Benhalloum</dc:creator>
  <cp:lastModifiedBy>Martin Bompaire</cp:lastModifiedBy>
  <cp:revision>41</cp:revision>
  <dcterms:created xsi:type="dcterms:W3CDTF">2020-05-24T18:29:42Z</dcterms:created>
  <dcterms:modified xsi:type="dcterms:W3CDTF">2022-05-12T13:18:40Z</dcterms:modified>
</cp:coreProperties>
</file>